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mp4" ContentType="video/mp4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305" r:id="rId2"/>
    <p:sldId id="300" r:id="rId3"/>
    <p:sldId id="289" r:id="rId4"/>
    <p:sldId id="291" r:id="rId5"/>
    <p:sldId id="296" r:id="rId6"/>
    <p:sldId id="299" r:id="rId7"/>
    <p:sldId id="301" r:id="rId8"/>
    <p:sldId id="302" r:id="rId9"/>
    <p:sldId id="303" r:id="rId10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10764" rtl="0" fontAlgn="auto" latinLnBrk="0" hangingPunct="0">
      <a:lnSpc>
        <a:spcPct val="90000"/>
      </a:lnSpc>
      <a:spcBef>
        <a:spcPts val="0"/>
      </a:spcBef>
      <a:spcAft>
        <a:spcPts val="0"/>
      </a:spcAft>
      <a:buClrTx/>
      <a:buSzTx/>
      <a:buFontTx/>
      <a:buNone/>
      <a:tabLst/>
      <a:defRPr kumimoji="0" sz="1100" b="0" i="0" u="none" strike="noStrike" cap="none" spc="-22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1pPr>
    <a:lvl2pPr marL="0" marR="0" indent="0" algn="l" defTabSz="410764" rtl="0" fontAlgn="auto" latinLnBrk="0" hangingPunct="0">
      <a:lnSpc>
        <a:spcPct val="90000"/>
      </a:lnSpc>
      <a:spcBef>
        <a:spcPts val="0"/>
      </a:spcBef>
      <a:spcAft>
        <a:spcPts val="0"/>
      </a:spcAft>
      <a:buClrTx/>
      <a:buSzTx/>
      <a:buFontTx/>
      <a:buNone/>
      <a:tabLst/>
      <a:defRPr kumimoji="0" sz="1100" b="0" i="0" u="none" strike="noStrike" cap="none" spc="-22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2pPr>
    <a:lvl3pPr marL="0" marR="0" indent="0" algn="l" defTabSz="410764" rtl="0" fontAlgn="auto" latinLnBrk="0" hangingPunct="0">
      <a:lnSpc>
        <a:spcPct val="90000"/>
      </a:lnSpc>
      <a:spcBef>
        <a:spcPts val="0"/>
      </a:spcBef>
      <a:spcAft>
        <a:spcPts val="0"/>
      </a:spcAft>
      <a:buClrTx/>
      <a:buSzTx/>
      <a:buFontTx/>
      <a:buNone/>
      <a:tabLst/>
      <a:defRPr kumimoji="0" sz="1100" b="0" i="0" u="none" strike="noStrike" cap="none" spc="-22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3pPr>
    <a:lvl4pPr marL="0" marR="0" indent="0" algn="l" defTabSz="410764" rtl="0" fontAlgn="auto" latinLnBrk="0" hangingPunct="0">
      <a:lnSpc>
        <a:spcPct val="90000"/>
      </a:lnSpc>
      <a:spcBef>
        <a:spcPts val="0"/>
      </a:spcBef>
      <a:spcAft>
        <a:spcPts val="0"/>
      </a:spcAft>
      <a:buClrTx/>
      <a:buSzTx/>
      <a:buFontTx/>
      <a:buNone/>
      <a:tabLst/>
      <a:defRPr kumimoji="0" sz="1100" b="0" i="0" u="none" strike="noStrike" cap="none" spc="-22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4pPr>
    <a:lvl5pPr marL="0" marR="0" indent="0" algn="l" defTabSz="410764" rtl="0" fontAlgn="auto" latinLnBrk="0" hangingPunct="0">
      <a:lnSpc>
        <a:spcPct val="90000"/>
      </a:lnSpc>
      <a:spcBef>
        <a:spcPts val="0"/>
      </a:spcBef>
      <a:spcAft>
        <a:spcPts val="0"/>
      </a:spcAft>
      <a:buClrTx/>
      <a:buSzTx/>
      <a:buFontTx/>
      <a:buNone/>
      <a:tabLst/>
      <a:defRPr kumimoji="0" sz="1100" b="0" i="0" u="none" strike="noStrike" cap="none" spc="-22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5pPr>
    <a:lvl6pPr marL="0" marR="0" indent="0" algn="l" defTabSz="410764" rtl="0" fontAlgn="auto" latinLnBrk="0" hangingPunct="0">
      <a:lnSpc>
        <a:spcPct val="90000"/>
      </a:lnSpc>
      <a:spcBef>
        <a:spcPts val="0"/>
      </a:spcBef>
      <a:spcAft>
        <a:spcPts val="0"/>
      </a:spcAft>
      <a:buClrTx/>
      <a:buSzTx/>
      <a:buFontTx/>
      <a:buNone/>
      <a:tabLst/>
      <a:defRPr kumimoji="0" sz="1100" b="0" i="0" u="none" strike="noStrike" cap="none" spc="-22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6pPr>
    <a:lvl7pPr marL="0" marR="0" indent="0" algn="l" defTabSz="410764" rtl="0" fontAlgn="auto" latinLnBrk="0" hangingPunct="0">
      <a:lnSpc>
        <a:spcPct val="90000"/>
      </a:lnSpc>
      <a:spcBef>
        <a:spcPts val="0"/>
      </a:spcBef>
      <a:spcAft>
        <a:spcPts val="0"/>
      </a:spcAft>
      <a:buClrTx/>
      <a:buSzTx/>
      <a:buFontTx/>
      <a:buNone/>
      <a:tabLst/>
      <a:defRPr kumimoji="0" sz="1100" b="0" i="0" u="none" strike="noStrike" cap="none" spc="-22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7pPr>
    <a:lvl8pPr marL="0" marR="0" indent="0" algn="l" defTabSz="410764" rtl="0" fontAlgn="auto" latinLnBrk="0" hangingPunct="0">
      <a:lnSpc>
        <a:spcPct val="90000"/>
      </a:lnSpc>
      <a:spcBef>
        <a:spcPts val="0"/>
      </a:spcBef>
      <a:spcAft>
        <a:spcPts val="0"/>
      </a:spcAft>
      <a:buClrTx/>
      <a:buSzTx/>
      <a:buFontTx/>
      <a:buNone/>
      <a:tabLst/>
      <a:defRPr kumimoji="0" sz="1100" b="0" i="0" u="none" strike="noStrike" cap="none" spc="-22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8pPr>
    <a:lvl9pPr marL="0" marR="0" indent="0" algn="l" defTabSz="410764" rtl="0" fontAlgn="auto" latinLnBrk="0" hangingPunct="0">
      <a:lnSpc>
        <a:spcPct val="90000"/>
      </a:lnSpc>
      <a:spcBef>
        <a:spcPts val="0"/>
      </a:spcBef>
      <a:spcAft>
        <a:spcPts val="0"/>
      </a:spcAft>
      <a:buClrTx/>
      <a:buSzTx/>
      <a:buFontTx/>
      <a:buNone/>
      <a:tabLst/>
      <a:defRPr kumimoji="0" sz="1100" b="0" i="0" u="none" strike="noStrike" cap="none" spc="-22" normalizeH="0" baseline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C29"/>
    <a:srgbClr val="353E4B"/>
    <a:srgbClr val="FAF2EA"/>
    <a:srgbClr val="ECB380"/>
    <a:srgbClr val="74503D"/>
    <a:srgbClr val="B77043"/>
    <a:srgbClr val="E49044"/>
    <a:srgbClr val="7E0F00"/>
    <a:srgbClr val="A7A7A7"/>
    <a:srgbClr val="CECF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76BA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4D80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FFF"/>
          </a:solidFill>
        </a:fill>
      </a:tcStyle>
    </a:wholeTbl>
    <a:band2H>
      <a:tcTxStyle/>
      <a:tcStyle>
        <a:tcBdr/>
        <a:fill>
          <a:solidFill>
            <a:srgbClr val="E6F0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F0CC"/>
          </a:solidFill>
        </a:fill>
      </a:tcStyle>
    </a:wholeTbl>
    <a:band2H>
      <a:tcTxStyle/>
      <a:tcStyle>
        <a:tcBdr/>
        <a:fill>
          <a:solidFill>
            <a:srgbClr val="EAF8E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9D1E1"/>
          </a:solidFill>
        </a:fill>
      </a:tcStyle>
    </a:wholeTbl>
    <a:band2H>
      <a:tcTxStyle/>
      <a:tcStyle>
        <a:tcBdr/>
        <a:fill>
          <a:solidFill>
            <a:srgbClr val="FCE9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8F44A2F1-9E1F-4B54-A3A2-5F16C0AD49E2}" styleName="">
    <a:tblBg/>
    <a:wholeTbl>
      <a:tcTxStyle b="off" i="off">
        <a:font>
          <a:latin typeface="Jost Regular"/>
          <a:ea typeface="Jost Regular"/>
          <a:cs typeface="Jost Regular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76BA"/>
          </a:solidFill>
        </a:fill>
      </a:tcStyle>
    </a:firstCol>
    <a:lastRow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4D80"/>
          </a:solidFill>
        </a:fill>
      </a:tcStyle>
    </a:firstRow>
  </a:tblStyle>
  <a:tblStyle styleId="{D51ADE6A-740E-44AE-83CC-AE7238B6C88D}" styleName="">
    <a:tblBg/>
    <a:wholeTbl>
      <a:tcTxStyle b="off" i="off">
        <a:font>
          <a:latin typeface="Jost Regular"/>
          <a:ea typeface="Jost Regular"/>
          <a:cs typeface="Jost Regular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76BA"/>
          </a:solidFill>
        </a:fill>
      </a:tcStyle>
    </a:firstCol>
    <a:lastRow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4D8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78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_____Microsoft_Excel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_____Microsoft_Excel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oleObject" Target="file:///C:\&#1055;&#1086;&#1088;&#1091;&#1095;&#1077;&#1085;&#1080;&#1103;%20&#1050;&#1072;&#1083;&#1080;&#1085;&#1080;&#1085;&#1072;%20&#1042;.&#1042;\&#1050;&#1086;&#1085;&#1092;&#1077;&#1088;&#1077;&#1085;&#1094;&#1080;&#1103;%20&#1080;&#1085;&#1089;&#1090;&#1080;&#1090;&#1091;&#1094;&#1080;&#1086;&#1085;&#1072;&#1083;&#1100;&#1085;&#1099;&#1093;%20&#1080;&#1085;&#1074;&#1077;&#1089;&#1090;&#1086;&#1088;&#1086;&#1074;\&#1040;&#1085;&#1072;&#1083;&#1080;&#1079;%20&#1088;&#1072;&#1079;&#1084;&#1077;&#1097;&#1077;&#1085;&#1080;&#1103;%20&#1085;&#1072;%20&#1073;&#1080;&#1088;&#1078;&#1077;%202019-2021%20(&#1074;&#1077;&#1088;&#1089;&#1080;&#1103;%201.1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[Динамика торгов и объемы.xlsx]Свод!Сводная таблица2</c:name>
    <c:fmtId val="5"/>
  </c:pivotSource>
  <c:chart>
    <c:title>
      <c:tx>
        <c:rich>
          <a:bodyPr rot="0" spcFirstLastPara="1" vertOverflow="ellipsis" vert="horz" wrap="square" anchor="ctr" anchorCtr="1"/>
          <a:lstStyle/>
          <a:p>
            <a:pPr>
              <a:defRPr sz="10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Jost Light" pitchFamily="2" charset="-52"/>
                <a:ea typeface="Jost Light" pitchFamily="2" charset="-52"/>
                <a:cs typeface="+mn-cs"/>
              </a:defRPr>
            </a:pPr>
            <a:r>
              <a:rPr kumimoji="0" lang="ru-RU" sz="1200" b="1" i="0" u="none" strike="noStrike" kern="1200" cap="none" spc="-29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Jost Regular"/>
                <a:ea typeface="Jost Regular"/>
                <a:cs typeface="Jost Regular"/>
              </a:rPr>
              <a:t>Динамика цены и объема торгов </a:t>
            </a:r>
            <a:endParaRPr kumimoji="0" lang="ru-RU" sz="1200" b="1" i="0" u="none" strike="noStrike" kern="1200" cap="none" spc="-29" normalizeH="0" baseline="0" dirty="0" smtClean="0">
              <a:ln>
                <a:noFill/>
              </a:ln>
              <a:solidFill>
                <a:srgbClr val="000000"/>
              </a:solidFill>
              <a:effectLst/>
              <a:uFillTx/>
              <a:latin typeface="Jost Regular"/>
              <a:ea typeface="Jost Regular"/>
              <a:cs typeface="Jost Regular"/>
            </a:endParaRPr>
          </a:p>
          <a:p>
            <a:pPr>
              <a:defRPr/>
            </a:pPr>
            <a:r>
              <a:rPr kumimoji="0" lang="ru-RU" sz="1200" b="1" i="0" u="none" strike="noStrike" kern="1200" cap="none" spc="-29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Jost Regular"/>
                <a:ea typeface="Jost Regular"/>
                <a:cs typeface="Jost Regular"/>
                <a:sym typeface="Helvetica Neue Medium"/>
              </a:rPr>
              <a:t>облигациями</a:t>
            </a:r>
            <a:r>
              <a:rPr kumimoji="0" lang="ru-RU" sz="1200" b="1" i="0" u="none" strike="noStrike" kern="1200" cap="none" spc="-29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Jost Regular"/>
                <a:ea typeface="Jost Regular"/>
                <a:cs typeface="Jost Regular"/>
              </a:rPr>
              <a:t> </a:t>
            </a:r>
            <a:r>
              <a:rPr kumimoji="0" lang="ru-RU" sz="1200" b="1" i="0" u="none" strike="noStrike" kern="1200" cap="none" spc="-29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Jost Regular"/>
                <a:ea typeface="Jost Regular"/>
                <a:cs typeface="Jost Regular"/>
              </a:rPr>
              <a:t>ОАО "АБЗ-1"</a:t>
            </a:r>
          </a:p>
        </c:rich>
      </c:tx>
      <c:layout>
        <c:manualLayout>
          <c:xMode val="edge"/>
          <c:yMode val="edge"/>
          <c:x val="0.19433680807613096"/>
          <c:y val="3.439012753260566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8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Jost Light" pitchFamily="2" charset="-52"/>
              <a:ea typeface="Jost Light" pitchFamily="2" charset="-52"/>
              <a:cs typeface="+mn-cs"/>
            </a:defRPr>
          </a:pPr>
          <a:endParaRPr lang="ru-RU"/>
        </a:p>
      </c:txPr>
    </c:title>
    <c:autoTitleDeleted val="0"/>
    <c:pivotFmts>
      <c:pivotFmt>
        <c:idx val="0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none"/>
        </c:marker>
      </c:pivotFmt>
      <c:pivotFmt>
        <c:idx val="1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none"/>
        </c:marker>
      </c:pivotFmt>
      <c:pivotFmt>
        <c:idx val="2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none"/>
        </c:marker>
      </c:pivotFmt>
      <c:pivotFmt>
        <c:idx val="3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none"/>
        </c:marker>
      </c:pivotFmt>
      <c:pivotFmt>
        <c:idx val="4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none"/>
        </c:marker>
      </c:pivotFmt>
      <c:pivotFmt>
        <c:idx val="5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6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7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8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circle"/>
          <c:size val="5"/>
          <c:spPr>
            <a:solidFill>
              <a:schemeClr val="accent1"/>
            </a:solidFill>
            <a:ln w="9525">
              <a:solidFill>
                <a:schemeClr val="accent1"/>
              </a:solidFill>
            </a:ln>
            <a:effectLst/>
          </c:spPr>
        </c:marker>
      </c:pivotFmt>
      <c:pivotFmt>
        <c:idx val="9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0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circle"/>
          <c:size val="5"/>
          <c:spPr>
            <a:solidFill>
              <a:schemeClr val="accent1"/>
            </a:solidFill>
            <a:ln w="9525">
              <a:solidFill>
                <a:schemeClr val="accent1"/>
              </a:solidFill>
            </a:ln>
            <a:effectLst/>
          </c:spPr>
        </c:marker>
      </c:pivotFmt>
    </c:pivotFmts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Свод!$C$6</c:f>
              <c:strCache>
                <c:ptCount val="1"/>
                <c:pt idx="0">
                  <c:v> Объем торгов, руб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multiLvlStrRef>
              <c:f>Свод!$A$7:$A$15</c:f>
              <c:multiLvlStrCache>
                <c:ptCount val="6"/>
                <c:lvl>
                  <c:pt idx="0">
                    <c:v>дек</c:v>
                  </c:pt>
                  <c:pt idx="1">
                    <c:v>янв</c:v>
                  </c:pt>
                  <c:pt idx="2">
                    <c:v>фев</c:v>
                  </c:pt>
                  <c:pt idx="3">
                    <c:v>мар</c:v>
                  </c:pt>
                  <c:pt idx="4">
                    <c:v>апр</c:v>
                  </c:pt>
                  <c:pt idx="5">
                    <c:v>май</c:v>
                  </c:pt>
                </c:lvl>
                <c:lvl>
                  <c:pt idx="0">
                    <c:v>2020</c:v>
                  </c:pt>
                  <c:pt idx="1">
                    <c:v>2021</c:v>
                  </c:pt>
                </c:lvl>
              </c:multiLvlStrCache>
            </c:multiLvlStrRef>
          </c:cat>
          <c:val>
            <c:numRef>
              <c:f>Свод!$C$7:$C$15</c:f>
              <c:numCache>
                <c:formatCode>#,##0</c:formatCode>
                <c:ptCount val="6"/>
                <c:pt idx="0">
                  <c:v>220099067.89999998</c:v>
                </c:pt>
                <c:pt idx="1">
                  <c:v>470075085.49999994</c:v>
                </c:pt>
                <c:pt idx="2">
                  <c:v>258903426.09999999</c:v>
                </c:pt>
                <c:pt idx="3">
                  <c:v>418809634.80000007</c:v>
                </c:pt>
                <c:pt idx="4">
                  <c:v>343019987.19999999</c:v>
                </c:pt>
                <c:pt idx="5">
                  <c:v>139140863.80000001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3FD-49D8-8839-EC9BBF3178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17535392"/>
        <c:axId val="1817544544"/>
      </c:barChart>
      <c:lineChart>
        <c:grouping val="standard"/>
        <c:varyColors val="0"/>
        <c:ser>
          <c:idx val="0"/>
          <c:order val="0"/>
          <c:tx>
            <c:strRef>
              <c:f>Свод!$B$6</c:f>
              <c:strCache>
                <c:ptCount val="1"/>
                <c:pt idx="0">
                  <c:v> Цена последней сделки, руб.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multiLvlStrRef>
              <c:f>Свод!$A$7:$A$15</c:f>
              <c:multiLvlStrCache>
                <c:ptCount val="6"/>
                <c:lvl>
                  <c:pt idx="0">
                    <c:v>дек</c:v>
                  </c:pt>
                  <c:pt idx="1">
                    <c:v>янв</c:v>
                  </c:pt>
                  <c:pt idx="2">
                    <c:v>фев</c:v>
                  </c:pt>
                  <c:pt idx="3">
                    <c:v>мар</c:v>
                  </c:pt>
                  <c:pt idx="4">
                    <c:v>апр</c:v>
                  </c:pt>
                  <c:pt idx="5">
                    <c:v>май</c:v>
                  </c:pt>
                </c:lvl>
                <c:lvl>
                  <c:pt idx="0">
                    <c:v>2020</c:v>
                  </c:pt>
                  <c:pt idx="1">
                    <c:v>2021</c:v>
                  </c:pt>
                </c:lvl>
              </c:multiLvlStrCache>
            </c:multiLvlStrRef>
          </c:cat>
          <c:val>
            <c:numRef>
              <c:f>Свод!$B$7:$B$15</c:f>
              <c:numCache>
                <c:formatCode>#,##0.00</c:formatCode>
                <c:ptCount val="6"/>
                <c:pt idx="0">
                  <c:v>101.03333333333332</c:v>
                </c:pt>
                <c:pt idx="1">
                  <c:v>101.00947368421055</c:v>
                </c:pt>
                <c:pt idx="2">
                  <c:v>100.53999999999999</c:v>
                </c:pt>
                <c:pt idx="3">
                  <c:v>100.2740909090909</c:v>
                </c:pt>
                <c:pt idx="4">
                  <c:v>100.23818181818183</c:v>
                </c:pt>
                <c:pt idx="5">
                  <c:v>100.212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3FD-49D8-8839-EC9BBF3178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66926608"/>
        <c:axId val="1266925776"/>
      </c:lineChart>
      <c:catAx>
        <c:axId val="1817535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Jost Light" pitchFamily="2" charset="-52"/>
                <a:ea typeface="Jost Light" pitchFamily="2" charset="-52"/>
                <a:cs typeface="+mn-cs"/>
              </a:defRPr>
            </a:pPr>
            <a:endParaRPr lang="ru-RU"/>
          </a:p>
        </c:txPr>
        <c:crossAx val="1817544544"/>
        <c:crosses val="autoZero"/>
        <c:auto val="1"/>
        <c:lblAlgn val="ctr"/>
        <c:lblOffset val="100"/>
        <c:noMultiLvlLbl val="0"/>
      </c:catAx>
      <c:valAx>
        <c:axId val="1817544544"/>
        <c:scaling>
          <c:orientation val="minMax"/>
          <c:min val="1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Jost Light" pitchFamily="2" charset="-52"/>
                <a:ea typeface="Jost Light" pitchFamily="2" charset="-52"/>
                <a:cs typeface="+mn-cs"/>
              </a:defRPr>
            </a:pPr>
            <a:endParaRPr lang="ru-RU"/>
          </a:p>
        </c:txPr>
        <c:crossAx val="1817535392"/>
        <c:crosses val="autoZero"/>
        <c:crossBetween val="between"/>
      </c:valAx>
      <c:valAx>
        <c:axId val="1266925776"/>
        <c:scaling>
          <c:orientation val="minMax"/>
          <c:min val="100"/>
        </c:scaling>
        <c:delete val="0"/>
        <c:axPos val="r"/>
        <c:numFmt formatCode="#,##0.0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Jost Light" pitchFamily="2" charset="-52"/>
                <a:ea typeface="Jost Light" pitchFamily="2" charset="-52"/>
                <a:cs typeface="+mn-cs"/>
              </a:defRPr>
            </a:pPr>
            <a:endParaRPr lang="ru-RU"/>
          </a:p>
        </c:txPr>
        <c:crossAx val="1266926608"/>
        <c:crosses val="max"/>
        <c:crossBetween val="between"/>
      </c:valAx>
      <c:catAx>
        <c:axId val="126692660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26692577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Jost Regular"/>
              <a:ea typeface="Jost Light" pitchFamily="2" charset="-52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900">
          <a:latin typeface="Jost Light" pitchFamily="2" charset="-52"/>
          <a:ea typeface="Jost Light" pitchFamily="2" charset="-52"/>
        </a:defRPr>
      </a:pPr>
      <a:endParaRPr lang="ru-RU"/>
    </a:p>
  </c:txPr>
  <c:externalData r:id="rId4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eries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[Анализ владельцев.xlsx]Своды!Сводная таблица3</c:name>
    <c:fmtId val="5"/>
  </c:pivotSource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Jost Light" pitchFamily="2" charset="-52"/>
                <a:ea typeface="Jost Light" pitchFamily="2" charset="-52"/>
                <a:cs typeface="+mn-cs"/>
              </a:defRPr>
            </a:pPr>
            <a:r>
              <a:rPr kumimoji="0" lang="ru-RU" sz="1200" b="1" i="0" u="none" strike="noStrike" kern="1200" cap="none" spc="-29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Jost Regular"/>
                <a:ea typeface="Jost Regular"/>
                <a:cs typeface="Jost Regular"/>
              </a:rPr>
              <a:t>Структура владения облигациями, </a:t>
            </a:r>
            <a:r>
              <a:rPr kumimoji="0" lang="ru-RU" sz="1200" b="1" i="0" u="none" strike="noStrike" kern="1200" cap="none" spc="-29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Jost Regular"/>
                <a:ea typeface="Jost Regular"/>
                <a:cs typeface="Jost Regular"/>
              </a:rPr>
              <a:t>           </a:t>
            </a:r>
          </a:p>
          <a:p>
            <a:pPr>
              <a:defRPr/>
            </a:pPr>
            <a:r>
              <a:rPr kumimoji="0" lang="ru-RU" sz="1200" b="1" i="0" u="none" strike="noStrike" kern="1200" cap="none" spc="-29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Jost Regular"/>
                <a:ea typeface="Jost Regular"/>
                <a:cs typeface="Jost Regular"/>
              </a:rPr>
              <a:t>% </a:t>
            </a:r>
            <a:r>
              <a:rPr kumimoji="0" lang="ru-RU" sz="1200" b="1" i="0" u="none" strike="noStrike" kern="1200" cap="none" spc="-29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Jost Regular"/>
                <a:ea typeface="Jost Regular"/>
                <a:cs typeface="Jost Regular"/>
              </a:rPr>
              <a:t>от номинала </a:t>
            </a:r>
          </a:p>
        </c:rich>
      </c:tx>
      <c:layout>
        <c:manualLayout>
          <c:xMode val="edge"/>
          <c:yMode val="edge"/>
          <c:x val="0.16038161823292932"/>
          <c:y val="1.352191615134324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Jost Light" pitchFamily="2" charset="-52"/>
              <a:ea typeface="Jost Light" pitchFamily="2" charset="-52"/>
              <a:cs typeface="+mn-cs"/>
            </a:defRPr>
          </a:pPr>
          <a:endParaRPr lang="ru-RU"/>
        </a:p>
      </c:txPr>
    </c:title>
    <c:autoTitleDeleted val="0"/>
    <c:pivotFmts>
      <c:pivotFmt>
        <c:idx val="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none"/>
        </c:marker>
      </c:pivotFmt>
      <c:pivotFmt>
        <c:idx val="2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3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4"/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Jost Light" pitchFamily="2" charset="-52"/>
                  <a:ea typeface="Jost Light" pitchFamily="2" charset="-52"/>
                  <a:cs typeface="+mn-cs"/>
                </a:defRPr>
              </a:pPr>
              <a:endParaRPr lang="ru-RU"/>
            </a:p>
          </c:txPr>
          <c:showLegendKey val="0"/>
          <c:showVal val="0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5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Jost Light" pitchFamily="2" charset="-52"/>
                  <a:ea typeface="Jost Light" pitchFamily="2" charset="-52"/>
                  <a:cs typeface="+mn-cs"/>
                </a:defRPr>
              </a:pPr>
              <a:endParaRPr lang="ru-RU"/>
            </a:p>
          </c:txPr>
          <c:showLegendKey val="0"/>
          <c:showVal val="0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6"/>
        <c:spPr>
          <a:solidFill>
            <a:schemeClr val="accent1"/>
          </a:solidFill>
          <a:ln>
            <a:noFill/>
          </a:ln>
          <a:effectLst/>
        </c:spPr>
      </c:pivotFmt>
      <c:pivotFmt>
        <c:idx val="7"/>
        <c:spPr>
          <a:solidFill>
            <a:schemeClr val="accent1"/>
          </a:solidFill>
          <a:ln>
            <a:noFill/>
          </a:ln>
          <a:effectLst/>
        </c:spPr>
      </c:pivotFmt>
      <c:pivotFmt>
        <c:idx val="8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Jost Light" pitchFamily="2" charset="-52"/>
                  <a:ea typeface="Jost Light" pitchFamily="2" charset="-52"/>
                  <a:cs typeface="+mn-cs"/>
                </a:defRPr>
              </a:pPr>
              <a:endParaRPr lang="ru-RU"/>
            </a:p>
          </c:txPr>
          <c:showLegendKey val="0"/>
          <c:showVal val="0"/>
          <c:showCatName val="0"/>
          <c:showSerName val="0"/>
          <c:showPercent val="1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9"/>
        <c:spPr>
          <a:solidFill>
            <a:schemeClr val="accent1"/>
          </a:solidFill>
          <a:ln>
            <a:noFill/>
          </a:ln>
          <a:effectLst/>
        </c:spPr>
      </c:pivotFmt>
      <c:pivotFmt>
        <c:idx val="10"/>
        <c:spPr>
          <a:solidFill>
            <a:schemeClr val="accent1"/>
          </a:solidFill>
          <a:ln>
            <a:noFill/>
          </a:ln>
          <a:effectLst/>
        </c:spPr>
      </c:pivotFmt>
    </c:pivotFmts>
    <c:plotArea>
      <c:layout>
        <c:manualLayout>
          <c:layoutTarget val="inner"/>
          <c:xMode val="edge"/>
          <c:yMode val="edge"/>
          <c:x val="0.11569317678895602"/>
          <c:y val="0.21429559656180011"/>
          <c:w val="0.58079401451771651"/>
          <c:h val="0.78570440343819992"/>
        </c:manualLayout>
      </c:layout>
      <c:pieChart>
        <c:varyColors val="1"/>
        <c:ser>
          <c:idx val="0"/>
          <c:order val="0"/>
          <c:tx>
            <c:strRef>
              <c:f>Своды!$B$22</c:f>
              <c:strCache>
                <c:ptCount val="1"/>
                <c:pt idx="0">
                  <c:v>Итог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837-4AA3-B43D-72BF4A254B1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837-4AA3-B43D-72BF4A254B1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Jost Light" pitchFamily="2" charset="-52"/>
                    <a:ea typeface="Jost Light" pitchFamily="2" charset="-52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Своды!$A$23:$A$25</c:f>
              <c:strCache>
                <c:ptCount val="2"/>
                <c:pt idx="0">
                  <c:v>Компания</c:v>
                </c:pt>
                <c:pt idx="1">
                  <c:v>Частный инвестор</c:v>
                </c:pt>
              </c:strCache>
            </c:strRef>
          </c:cat>
          <c:val>
            <c:numRef>
              <c:f>Своды!$B$23:$B$25</c:f>
              <c:numCache>
                <c:formatCode>#,##0</c:formatCode>
                <c:ptCount val="2"/>
                <c:pt idx="0">
                  <c:v>1378839</c:v>
                </c:pt>
                <c:pt idx="1">
                  <c:v>1621161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837-4AA3-B43D-72BF4A254B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7300573915650441"/>
          <c:y val="0.46302731077534226"/>
          <c:w val="0.28682823054835799"/>
          <c:h val="0.2657649145208200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Jost Regular"/>
              <a:ea typeface="Jost Light" pitchFamily="2" charset="-52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Jost Light" pitchFamily="2" charset="-52"/>
          <a:ea typeface="Jost Light" pitchFamily="2" charset="-52"/>
        </a:defRPr>
      </a:pPr>
      <a:endParaRPr lang="ru-RU"/>
    </a:p>
  </c:txPr>
  <c:externalData r:id="rId4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eries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[Анализ размещения на бирже 2019-2021 (версия 1.1).xlsx]Свод!Сводная таблица2</c:name>
    <c:fmtId val="3"/>
  </c:pivotSource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Jost Light" pitchFamily="2" charset="-52"/>
                <a:ea typeface="Jost Light" pitchFamily="2" charset="-52"/>
                <a:cs typeface="+mn-cs"/>
              </a:defRPr>
            </a:pPr>
            <a:r>
              <a:rPr lang="ru-RU" sz="1200" b="1" dirty="0">
                <a:latin typeface="Jost Regular"/>
              </a:rPr>
              <a:t>Структура объема размещения корпоративных облигаций в секторе транспортной инфраструктуры за период 2019-2021 (4 мес.) </a:t>
            </a:r>
          </a:p>
        </c:rich>
      </c:tx>
      <c:layout>
        <c:manualLayout>
          <c:xMode val="edge"/>
          <c:yMode val="edge"/>
          <c:x val="0.18057721277063696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Jost Light" pitchFamily="2" charset="-52"/>
              <a:ea typeface="Jost Light" pitchFamily="2" charset="-52"/>
              <a:cs typeface="+mn-cs"/>
            </a:defRPr>
          </a:pPr>
          <a:endParaRPr lang="ru-RU"/>
        </a:p>
      </c:txPr>
    </c:title>
    <c:autoTitleDeleted val="0"/>
    <c:pivotFmts>
      <c:pivotFmt>
        <c:idx val="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3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4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5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6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7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8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9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2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3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4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5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6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7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8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9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2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3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4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5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6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7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8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9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3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31"/>
      </c:pivotFmt>
      <c:pivotFmt>
        <c:idx val="32"/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ru-RU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3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ru-RU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4"/>
        <c:spPr>
          <a:solidFill>
            <a:schemeClr val="accent1"/>
          </a:solidFill>
          <a:ln>
            <a:noFill/>
          </a:ln>
          <a:effectLst/>
        </c:spPr>
      </c:pivotFmt>
      <c:pivotFmt>
        <c:idx val="35"/>
        <c:spPr>
          <a:solidFill>
            <a:schemeClr val="accent1"/>
          </a:solidFill>
          <a:ln>
            <a:noFill/>
          </a:ln>
          <a:effectLst/>
        </c:spPr>
      </c:pivotFmt>
      <c:pivotFmt>
        <c:idx val="36"/>
        <c:spPr>
          <a:solidFill>
            <a:schemeClr val="accent1"/>
          </a:solidFill>
          <a:ln>
            <a:noFill/>
          </a:ln>
          <a:effectLst/>
        </c:spPr>
      </c:pivotFmt>
      <c:pivotFmt>
        <c:idx val="37"/>
        <c:spPr>
          <a:solidFill>
            <a:schemeClr val="accent1"/>
          </a:solidFill>
          <a:ln>
            <a:noFill/>
          </a:ln>
          <a:effectLst/>
        </c:spPr>
      </c:pivotFmt>
      <c:pivotFmt>
        <c:idx val="38"/>
        <c:spPr>
          <a:solidFill>
            <a:schemeClr val="accent1"/>
          </a:solidFill>
          <a:ln>
            <a:noFill/>
          </a:ln>
          <a:effectLst/>
        </c:spPr>
      </c:pivotFmt>
      <c:pivotFmt>
        <c:idx val="39"/>
        <c:spPr>
          <a:solidFill>
            <a:schemeClr val="accent1"/>
          </a:solidFill>
          <a:ln>
            <a:noFill/>
          </a:ln>
          <a:effectLst/>
        </c:spPr>
      </c:pivotFmt>
      <c:pivotFmt>
        <c:idx val="40"/>
        <c:spPr>
          <a:solidFill>
            <a:schemeClr val="accent1"/>
          </a:solidFill>
          <a:ln>
            <a:noFill/>
          </a:ln>
          <a:effectLst/>
        </c:spPr>
      </c:pivotFmt>
      <c:pivotFmt>
        <c:idx val="41"/>
        <c:spPr>
          <a:solidFill>
            <a:schemeClr val="accent1"/>
          </a:solidFill>
          <a:ln>
            <a:noFill/>
          </a:ln>
          <a:effectLst/>
        </c:spPr>
      </c:pivotFmt>
      <c:pivotFmt>
        <c:idx val="42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ru-RU"/>
            </a:p>
          </c:txPr>
          <c:showLegendKey val="0"/>
          <c:showVal val="1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3"/>
        <c:spPr>
          <a:solidFill>
            <a:schemeClr val="accent1"/>
          </a:solidFill>
          <a:ln>
            <a:noFill/>
          </a:ln>
          <a:effectLst/>
        </c:spPr>
      </c:pivotFmt>
      <c:pivotFmt>
        <c:idx val="44"/>
        <c:spPr>
          <a:solidFill>
            <a:schemeClr val="accent1"/>
          </a:solidFill>
          <a:ln>
            <a:noFill/>
          </a:ln>
          <a:effectLst/>
        </c:spPr>
      </c:pivotFmt>
      <c:pivotFmt>
        <c:idx val="45"/>
        <c:spPr>
          <a:solidFill>
            <a:schemeClr val="accent1"/>
          </a:solidFill>
          <a:ln>
            <a:noFill/>
          </a:ln>
          <a:effectLst/>
        </c:spPr>
      </c:pivotFmt>
      <c:pivotFmt>
        <c:idx val="46"/>
        <c:spPr>
          <a:solidFill>
            <a:schemeClr val="accent1"/>
          </a:solidFill>
          <a:ln>
            <a:noFill/>
          </a:ln>
          <a:effectLst/>
        </c:spPr>
      </c:pivotFmt>
      <c:pivotFmt>
        <c:idx val="47"/>
        <c:spPr>
          <a:solidFill>
            <a:schemeClr val="accent1"/>
          </a:solidFill>
          <a:ln>
            <a:noFill/>
          </a:ln>
          <a:effectLst/>
        </c:spPr>
      </c:pivotFmt>
      <c:pivotFmt>
        <c:idx val="48"/>
        <c:spPr>
          <a:solidFill>
            <a:schemeClr val="accent1"/>
          </a:solidFill>
          <a:ln>
            <a:noFill/>
          </a:ln>
          <a:effectLst/>
        </c:spPr>
      </c:pivotFmt>
      <c:pivotFmt>
        <c:idx val="49"/>
        <c:spPr>
          <a:solidFill>
            <a:schemeClr val="accent1"/>
          </a:solidFill>
          <a:ln>
            <a:noFill/>
          </a:ln>
          <a:effectLst/>
        </c:spPr>
      </c:pivotFmt>
      <c:pivotFmt>
        <c:idx val="50"/>
        <c:spPr>
          <a:solidFill>
            <a:schemeClr val="accent1"/>
          </a:solidFill>
          <a:ln>
            <a:noFill/>
          </a:ln>
          <a:effectLst/>
        </c:spPr>
      </c:pivotFmt>
    </c:pivotFmts>
    <c:plotArea>
      <c:layout>
        <c:manualLayout>
          <c:layoutTarget val="inner"/>
          <c:xMode val="edge"/>
          <c:yMode val="edge"/>
          <c:x val="6.3405603067469382E-2"/>
          <c:y val="0.1835901356365148"/>
          <c:w val="0.59055819972364176"/>
          <c:h val="0.77312134412517808"/>
        </c:manualLayout>
      </c:layout>
      <c:ofPieChart>
        <c:ofPieType val="bar"/>
        <c:varyColors val="1"/>
        <c:ser>
          <c:idx val="0"/>
          <c:order val="0"/>
          <c:tx>
            <c:strRef>
              <c:f>Свод!$C$10</c:f>
              <c:strCache>
                <c:ptCount val="1"/>
                <c:pt idx="0">
                  <c:v>Итог</c:v>
                </c:pt>
              </c:strCache>
            </c:strRef>
          </c:tx>
          <c:explosion val="4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272-4DD0-A74A-D8D7A426805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272-4DD0-A74A-D8D7A426805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E272-4DD0-A74A-D8D7A426805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E272-4DD0-A74A-D8D7A426805D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E272-4DD0-A74A-D8D7A426805D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E272-4DD0-A74A-D8D7A426805D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E272-4DD0-A74A-D8D7A426805D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E272-4DD0-A74A-D8D7A426805D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E272-4DD0-A74A-D8D7A426805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Jost Light" pitchFamily="2" charset="-52"/>
                    <a:ea typeface="Jost Light" pitchFamily="2" charset="-52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Свод!$B$11:$B$19</c:f>
              <c:strCache>
                <c:ptCount val="8"/>
                <c:pt idx="0">
                  <c:v>АО "АВТОБАН-Финанс"</c:v>
                </c:pt>
                <c:pt idx="1">
                  <c:v>АО "Новая концессионная компания"</c:v>
                </c:pt>
                <c:pt idx="2">
                  <c:v>Государственная компания "Автодор"</c:v>
                </c:pt>
                <c:pt idx="3">
                  <c:v>ОАО "АБЗ-1"</c:v>
                </c:pt>
                <c:pt idx="4">
                  <c:v>ОАО "РЖД"</c:v>
                </c:pt>
                <c:pt idx="5">
                  <c:v>ООО "ВИС ФИНАНС"</c:v>
                </c:pt>
                <c:pt idx="6">
                  <c:v>ООО "ТКК"</c:v>
                </c:pt>
                <c:pt idx="7">
                  <c:v>ФГУП "Росморпорт"</c:v>
                </c:pt>
              </c:strCache>
            </c:strRef>
          </c:cat>
          <c:val>
            <c:numRef>
              <c:f>Свод!$C$11:$C$19</c:f>
              <c:numCache>
                <c:formatCode>#,##0</c:formatCode>
                <c:ptCount val="8"/>
                <c:pt idx="0">
                  <c:v>3</c:v>
                </c:pt>
                <c:pt idx="1">
                  <c:v>8</c:v>
                </c:pt>
                <c:pt idx="2">
                  <c:v>59.580199999999998</c:v>
                </c:pt>
                <c:pt idx="3">
                  <c:v>3</c:v>
                </c:pt>
                <c:pt idx="4">
                  <c:v>513</c:v>
                </c:pt>
                <c:pt idx="5">
                  <c:v>4.5</c:v>
                </c:pt>
                <c:pt idx="6">
                  <c:v>1.3740000000000001</c:v>
                </c:pt>
                <c:pt idx="7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E272-4DD0-A74A-D8D7A42680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gapWidth val="150"/>
        <c:splitType val="val"/>
        <c:splitPos val="55"/>
        <c:secondPieSize val="75"/>
        <c:ser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serLines>
      </c:of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4168445923544504"/>
          <c:y val="0.29575229574888279"/>
          <c:w val="0.27956630919697828"/>
          <c:h val="0.5728636718027126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Jost Regular"/>
              <a:ea typeface="Jost Light" pitchFamily="2" charset="-52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00">
          <a:latin typeface="Jost Light" pitchFamily="2" charset="-52"/>
          <a:ea typeface="Jost Light" pitchFamily="2" charset="-52"/>
        </a:defRPr>
      </a:pPr>
      <a:endParaRPr lang="ru-RU"/>
    </a:p>
  </c:txPr>
  <c:externalData r:id="rId4">
    <c:autoUpdate val="0"/>
  </c:externalData>
  <c:extLst>
    <c:ext xmlns:c14="http://schemas.microsoft.com/office/drawing/2007/8/2/chart" uri="{781A3756-C4B2-4CAC-9D66-4F8BD8637D16}">
      <c14:pivotOptions>
        <c14:dropZoneCategories val="1"/>
        <c14:dropZoneData val="1"/>
        <c14:dropZoneSeries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Jost Light" pitchFamily="2" charset="-52"/>
                <a:ea typeface="Jost Light" pitchFamily="2" charset="-52"/>
                <a:cs typeface="+mn-cs"/>
              </a:defRPr>
            </a:pPr>
            <a:r>
              <a:rPr lang="ru-RU" sz="1200" b="1" dirty="0">
                <a:latin typeface="Jost Regular"/>
              </a:rPr>
              <a:t>Распределение купонных ставок в зависимости от </a:t>
            </a:r>
            <a:r>
              <a:rPr lang="ru-RU" sz="1200" b="1" dirty="0" smtClean="0">
                <a:latin typeface="Jost Regular"/>
              </a:rPr>
              <a:t>срока </a:t>
            </a:r>
            <a:r>
              <a:rPr lang="ru-RU" sz="1200" b="1" dirty="0">
                <a:latin typeface="Jost Regular"/>
              </a:rPr>
              <a:t>обращения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Jost Light" pitchFamily="2" charset="-52"/>
              <a:ea typeface="Jost Light" pitchFamily="2" charset="-52"/>
              <a:cs typeface="+mn-cs"/>
            </a:defRPr>
          </a:pPr>
          <a:endParaRPr lang="ru-RU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Лист2!$B$3</c:f>
              <c:strCache>
                <c:ptCount val="1"/>
                <c:pt idx="0">
                  <c:v>RU000A0ZYGF7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Лист2!$C$3:$P$3</c:f>
              <c:numCache>
                <c:formatCode>General</c:formatCode>
                <c:ptCount val="14"/>
                <c:pt idx="12" formatCode="0.00%">
                  <c:v>6.7119999999999999E-2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C792-438B-BDBF-1F688068FDEC}"/>
            </c:ext>
          </c:extLst>
        </c:ser>
        <c:ser>
          <c:idx val="1"/>
          <c:order val="1"/>
          <c:tx>
            <c:strRef>
              <c:f>Лист2!$B$4</c:f>
              <c:strCache>
                <c:ptCount val="1"/>
                <c:pt idx="0">
                  <c:v>RU000A1002C2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Лист2!$C$4:$P$4</c:f>
              <c:numCache>
                <c:formatCode>General</c:formatCode>
                <c:ptCount val="14"/>
                <c:pt idx="3" formatCode="0.00%">
                  <c:v>8.6999999999999994E-2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C792-438B-BDBF-1F688068FDEC}"/>
            </c:ext>
          </c:extLst>
        </c:ser>
        <c:ser>
          <c:idx val="2"/>
          <c:order val="2"/>
          <c:tx>
            <c:strRef>
              <c:f>Лист2!$B$5</c:f>
              <c:strCache>
                <c:ptCount val="1"/>
                <c:pt idx="0">
                  <c:v>RU000A100733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Лист2!$C$5:$P$5</c:f>
              <c:numCache>
                <c:formatCode>General</c:formatCode>
                <c:ptCount val="14"/>
                <c:pt idx="3" formatCode="0.00%">
                  <c:v>7.2499999999999995E-2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C792-438B-BDBF-1F688068FDEC}"/>
            </c:ext>
          </c:extLst>
        </c:ser>
        <c:ser>
          <c:idx val="3"/>
          <c:order val="3"/>
          <c:tx>
            <c:strRef>
              <c:f>Лист2!$B$6</c:f>
              <c:strCache>
                <c:ptCount val="1"/>
                <c:pt idx="0">
                  <c:v>RU000A1007Z2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Лист2!$C$6:$P$6</c:f>
              <c:numCache>
                <c:formatCode>General</c:formatCode>
                <c:ptCount val="14"/>
                <c:pt idx="10" formatCode="0.00%">
                  <c:v>9.0999999999999998E-2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C792-438B-BDBF-1F688068FDEC}"/>
            </c:ext>
          </c:extLst>
        </c:ser>
        <c:ser>
          <c:idx val="4"/>
          <c:order val="4"/>
          <c:tx>
            <c:strRef>
              <c:f>Лист2!$B$7</c:f>
              <c:strCache>
                <c:ptCount val="1"/>
                <c:pt idx="0">
                  <c:v>RU000A1008D7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Лист2!$C$7:$P$7</c:f>
              <c:numCache>
                <c:formatCode>General</c:formatCode>
                <c:ptCount val="14"/>
                <c:pt idx="11" formatCode="0.00%">
                  <c:v>9.0999999999999998E-2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C792-438B-BDBF-1F688068FDEC}"/>
            </c:ext>
          </c:extLst>
        </c:ser>
        <c:ser>
          <c:idx val="5"/>
          <c:order val="5"/>
          <c:tx>
            <c:strRef>
              <c:f>Лист2!$B$8</c:f>
              <c:strCache>
                <c:ptCount val="1"/>
                <c:pt idx="0">
                  <c:v>RU000A1009L8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Лист2!$C$8:$P$8</c:f>
              <c:numCache>
                <c:formatCode>General</c:formatCode>
                <c:ptCount val="14"/>
                <c:pt idx="9" formatCode="0.00%">
                  <c:v>8.7900000000000006E-2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C792-438B-BDBF-1F688068FDEC}"/>
            </c:ext>
          </c:extLst>
        </c:ser>
        <c:ser>
          <c:idx val="6"/>
          <c:order val="6"/>
          <c:tx>
            <c:strRef>
              <c:f>Лист2!$B$9</c:f>
              <c:strCache>
                <c:ptCount val="1"/>
                <c:pt idx="0">
                  <c:v>RU000A100B40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60000"/>
                </a:schemeClr>
              </a:solidFill>
              <a:ln w="9525">
                <a:solidFill>
                  <a:schemeClr val="accent1">
                    <a:lumMod val="6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Лист2!$C$9:$P$9</c:f>
              <c:numCache>
                <c:formatCode>0.00%</c:formatCode>
                <c:ptCount val="14"/>
                <c:pt idx="1">
                  <c:v>8.6999999999999994E-2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C792-438B-BDBF-1F688068FDEC}"/>
            </c:ext>
          </c:extLst>
        </c:ser>
        <c:ser>
          <c:idx val="7"/>
          <c:order val="7"/>
          <c:tx>
            <c:strRef>
              <c:f>Лист2!$B$10</c:f>
              <c:strCache>
                <c:ptCount val="1"/>
                <c:pt idx="0">
                  <c:v>RU000A100HY9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60000"/>
                </a:schemeClr>
              </a:solidFill>
              <a:ln w="9525">
                <a:solidFill>
                  <a:schemeClr val="accent2">
                    <a:lumMod val="6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Лист2!$C$10:$P$10</c:f>
              <c:numCache>
                <c:formatCode>General</c:formatCode>
                <c:ptCount val="14"/>
                <c:pt idx="8" formatCode="0.00%">
                  <c:v>7.9000000000000001E-2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7-C792-438B-BDBF-1F688068FDEC}"/>
            </c:ext>
          </c:extLst>
        </c:ser>
        <c:ser>
          <c:idx val="8"/>
          <c:order val="8"/>
          <c:tx>
            <c:strRef>
              <c:f>Лист2!$B$11</c:f>
              <c:strCache>
                <c:ptCount val="1"/>
                <c:pt idx="0">
                  <c:v>RU000A100MV5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lumMod val="60000"/>
                </a:schemeClr>
              </a:solidFill>
              <a:ln w="9525">
                <a:solidFill>
                  <a:schemeClr val="accent3">
                    <a:lumMod val="6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Лист2!$C$11:$P$11</c:f>
              <c:numCache>
                <c:formatCode>General</c:formatCode>
                <c:ptCount val="14"/>
                <c:pt idx="0" formatCode="0.00%">
                  <c:v>0.08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8-C792-438B-BDBF-1F688068FDEC}"/>
            </c:ext>
          </c:extLst>
        </c:ser>
        <c:ser>
          <c:idx val="9"/>
          <c:order val="9"/>
          <c:tx>
            <c:strRef>
              <c:f>Лист2!$B$12</c:f>
              <c:strCache>
                <c:ptCount val="1"/>
                <c:pt idx="0">
                  <c:v>RU000A1010M4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60000"/>
                </a:schemeClr>
              </a:solidFill>
              <a:ln w="9525">
                <a:solidFill>
                  <a:schemeClr val="accent4">
                    <a:lumMod val="6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Лист2!$C$12:$P$12</c:f>
              <c:numCache>
                <c:formatCode>General</c:formatCode>
                <c:ptCount val="14"/>
                <c:pt idx="4" formatCode="0.00%">
                  <c:v>6.7500000000000004E-2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9-C792-438B-BDBF-1F688068FDEC}"/>
            </c:ext>
          </c:extLst>
        </c:ser>
        <c:ser>
          <c:idx val="10"/>
          <c:order val="10"/>
          <c:tx>
            <c:strRef>
              <c:f>Лист2!$B$13</c:f>
              <c:strCache>
                <c:ptCount val="1"/>
                <c:pt idx="0">
                  <c:v>RU000A1017H9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60000"/>
                </a:schemeClr>
              </a:solidFill>
              <a:ln w="9525">
                <a:solidFill>
                  <a:schemeClr val="accent5">
                    <a:lumMod val="6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Лист2!$C$13:$P$13</c:f>
              <c:numCache>
                <c:formatCode>General</c:formatCode>
                <c:ptCount val="14"/>
                <c:pt idx="10" formatCode="0.00%">
                  <c:v>7.1499999999999994E-2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A-C792-438B-BDBF-1F688068FDEC}"/>
            </c:ext>
          </c:extLst>
        </c:ser>
        <c:ser>
          <c:idx val="11"/>
          <c:order val="11"/>
          <c:tx>
            <c:strRef>
              <c:f>Лист2!$B$14</c:f>
              <c:strCache>
                <c:ptCount val="1"/>
                <c:pt idx="0">
                  <c:v>RU000A101H84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lumMod val="60000"/>
                </a:schemeClr>
              </a:solidFill>
              <a:ln w="9525">
                <a:solidFill>
                  <a:schemeClr val="accent6">
                    <a:lumMod val="6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Лист2!$C$14:$P$14</c:f>
              <c:numCache>
                <c:formatCode>General</c:formatCode>
                <c:ptCount val="14"/>
                <c:pt idx="10" formatCode="0.00%">
                  <c:v>6.4399999999999999E-2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B-C792-438B-BDBF-1F688068FDEC}"/>
            </c:ext>
          </c:extLst>
        </c:ser>
        <c:ser>
          <c:idx val="12"/>
          <c:order val="12"/>
          <c:tx>
            <c:strRef>
              <c:f>Лист2!$B$15</c:f>
              <c:strCache>
                <c:ptCount val="1"/>
                <c:pt idx="0">
                  <c:v>RU000A101LS1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80000"/>
                  <a:lumOff val="20000"/>
                </a:schemeClr>
              </a:solidFill>
              <a:ln w="9525">
                <a:solidFill>
                  <a:schemeClr val="accent1">
                    <a:lumMod val="80000"/>
                    <a:lumOff val="2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Лист2!$C$15:$P$15</c:f>
              <c:numCache>
                <c:formatCode>General</c:formatCode>
                <c:ptCount val="14"/>
                <c:pt idx="8" formatCode="0.00%">
                  <c:v>7.5499999999999998E-2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C-C792-438B-BDBF-1F688068FDEC}"/>
            </c:ext>
          </c:extLst>
        </c:ser>
        <c:ser>
          <c:idx val="13"/>
          <c:order val="13"/>
          <c:tx>
            <c:strRef>
              <c:f>Лист2!$B$16</c:f>
              <c:strCache>
                <c:ptCount val="1"/>
                <c:pt idx="0">
                  <c:v>RU000A101M04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80000"/>
                  <a:lumOff val="20000"/>
                </a:schemeClr>
              </a:solidFill>
              <a:ln w="9525">
                <a:solidFill>
                  <a:schemeClr val="accent2">
                    <a:lumMod val="80000"/>
                    <a:lumOff val="2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Лист2!$C$16:$P$16</c:f>
              <c:numCache>
                <c:formatCode>General</c:formatCode>
                <c:ptCount val="14"/>
                <c:pt idx="7" formatCode="0.00%">
                  <c:v>7.3499999999999996E-2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D-C792-438B-BDBF-1F688068FDEC}"/>
            </c:ext>
          </c:extLst>
        </c:ser>
        <c:ser>
          <c:idx val="14"/>
          <c:order val="14"/>
          <c:tx>
            <c:strRef>
              <c:f>Лист2!$B$17</c:f>
              <c:strCache>
                <c:ptCount val="1"/>
                <c:pt idx="0">
                  <c:v>RU000A101TT2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lumMod val="80000"/>
                  <a:lumOff val="20000"/>
                </a:schemeClr>
              </a:solidFill>
              <a:ln w="9525">
                <a:solidFill>
                  <a:schemeClr val="accent3">
                    <a:lumMod val="80000"/>
                    <a:lumOff val="2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Лист2!$C$17:$P$17</c:f>
              <c:numCache>
                <c:formatCode>General</c:formatCode>
                <c:ptCount val="14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E-C792-438B-BDBF-1F688068FDEC}"/>
            </c:ext>
          </c:extLst>
        </c:ser>
        <c:ser>
          <c:idx val="15"/>
          <c:order val="15"/>
          <c:tx>
            <c:strRef>
              <c:f>Лист2!$B$18</c:f>
              <c:strCache>
                <c:ptCount val="1"/>
                <c:pt idx="0">
                  <c:v>RU000A101Y18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80000"/>
                  <a:lumOff val="20000"/>
                </a:schemeClr>
              </a:solidFill>
              <a:ln w="9525">
                <a:solidFill>
                  <a:schemeClr val="accent4">
                    <a:lumMod val="80000"/>
                    <a:lumOff val="2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Лист2!$C$18:$P$18</c:f>
              <c:numCache>
                <c:formatCode>General</c:formatCode>
                <c:ptCount val="14"/>
                <c:pt idx="3" formatCode="0.00%">
                  <c:v>7.2999999999999995E-2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F-C792-438B-BDBF-1F688068FDEC}"/>
            </c:ext>
          </c:extLst>
        </c:ser>
        <c:ser>
          <c:idx val="16"/>
          <c:order val="16"/>
          <c:tx>
            <c:strRef>
              <c:f>Лист2!$B$19</c:f>
              <c:strCache>
                <c:ptCount val="1"/>
                <c:pt idx="0">
                  <c:v>RU000A1021F5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80000"/>
                  <a:lumOff val="20000"/>
                </a:schemeClr>
              </a:solidFill>
              <a:ln w="9525">
                <a:solidFill>
                  <a:schemeClr val="accent5">
                    <a:lumMod val="80000"/>
                    <a:lumOff val="2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Лист2!$C$19:$P$19</c:f>
              <c:numCache>
                <c:formatCode>General</c:formatCode>
                <c:ptCount val="14"/>
                <c:pt idx="13" formatCode="0.00%">
                  <c:v>6.2E-2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0-C792-438B-BDBF-1F688068FDEC}"/>
            </c:ext>
          </c:extLst>
        </c:ser>
        <c:ser>
          <c:idx val="17"/>
          <c:order val="17"/>
          <c:tx>
            <c:strRef>
              <c:f>Лист2!$B$20</c:f>
              <c:strCache>
                <c:ptCount val="1"/>
                <c:pt idx="0">
                  <c:v>RU000A102564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lumMod val="80000"/>
                  <a:lumOff val="20000"/>
                </a:schemeClr>
              </a:solidFill>
              <a:ln w="9525">
                <a:solidFill>
                  <a:schemeClr val="accent6">
                    <a:lumMod val="80000"/>
                    <a:lumOff val="2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Лист2!$C$20:$P$20</c:f>
              <c:numCache>
                <c:formatCode>General</c:formatCode>
                <c:ptCount val="14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1-C792-438B-BDBF-1F688068FDEC}"/>
            </c:ext>
          </c:extLst>
        </c:ser>
        <c:ser>
          <c:idx val="18"/>
          <c:order val="18"/>
          <c:tx>
            <c:strRef>
              <c:f>Лист2!$B$21</c:f>
              <c:strCache>
                <c:ptCount val="1"/>
                <c:pt idx="0">
                  <c:v>RU000A1028U9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80000"/>
                </a:schemeClr>
              </a:solidFill>
              <a:ln w="9525">
                <a:solidFill>
                  <a:schemeClr val="accent1">
                    <a:lumMod val="8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Лист2!$C$21:$P$21</c:f>
              <c:numCache>
                <c:formatCode>General</c:formatCode>
                <c:ptCount val="14"/>
                <c:pt idx="3" formatCode="0.00%">
                  <c:v>8.6199999999999999E-2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2-C792-438B-BDBF-1F688068FDEC}"/>
            </c:ext>
          </c:extLst>
        </c:ser>
        <c:ser>
          <c:idx val="19"/>
          <c:order val="19"/>
          <c:tx>
            <c:strRef>
              <c:f>Лист2!$B$22</c:f>
              <c:strCache>
                <c:ptCount val="1"/>
                <c:pt idx="0">
                  <c:v>RU000A102952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80000"/>
                </a:schemeClr>
              </a:solidFill>
              <a:ln w="9525">
                <a:solidFill>
                  <a:schemeClr val="accent2">
                    <a:lumMod val="8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Лист2!$C$22:$P$22</c:f>
              <c:numCache>
                <c:formatCode>General</c:formatCode>
                <c:ptCount val="14"/>
                <c:pt idx="8" formatCode="0.00%">
                  <c:v>0.09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3-C792-438B-BDBF-1F688068FDEC}"/>
            </c:ext>
          </c:extLst>
        </c:ser>
        <c:ser>
          <c:idx val="20"/>
          <c:order val="20"/>
          <c:tx>
            <c:strRef>
              <c:f>Лист2!$B$23</c:f>
              <c:strCache>
                <c:ptCount val="1"/>
                <c:pt idx="0">
                  <c:v>RU000A1029A9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lumMod val="80000"/>
                </a:schemeClr>
              </a:solidFill>
              <a:ln w="9525">
                <a:solidFill>
                  <a:schemeClr val="accent3">
                    <a:lumMod val="8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Лист2!$C$23:$P$23</c:f>
              <c:numCache>
                <c:formatCode>General</c:formatCode>
                <c:ptCount val="14"/>
                <c:pt idx="3" formatCode="0.00%">
                  <c:v>5.8999999999999997E-2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4-C792-438B-BDBF-1F688068FDEC}"/>
            </c:ext>
          </c:extLst>
        </c:ser>
        <c:ser>
          <c:idx val="21"/>
          <c:order val="21"/>
          <c:tx>
            <c:strRef>
              <c:f>Лист2!$B$24</c:f>
              <c:strCache>
                <c:ptCount val="1"/>
                <c:pt idx="0">
                  <c:v>RU000A102E37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80000"/>
                </a:schemeClr>
              </a:solidFill>
              <a:ln w="9525">
                <a:solidFill>
                  <a:schemeClr val="accent4">
                    <a:lumMod val="8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Лист2!$C$24:$P$24</c:f>
              <c:numCache>
                <c:formatCode>General</c:formatCode>
                <c:ptCount val="14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5-C792-438B-BDBF-1F688068FDEC}"/>
            </c:ext>
          </c:extLst>
        </c:ser>
        <c:ser>
          <c:idx val="22"/>
          <c:order val="22"/>
          <c:tx>
            <c:strRef>
              <c:f>Лист2!$B$25</c:f>
              <c:strCache>
                <c:ptCount val="1"/>
                <c:pt idx="0">
                  <c:v>RU000A102FE1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80000"/>
                </a:schemeClr>
              </a:solidFill>
              <a:ln w="9525">
                <a:solidFill>
                  <a:schemeClr val="accent5">
                    <a:lumMod val="8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Лист2!$C$25:$P$25</c:f>
              <c:numCache>
                <c:formatCode>General</c:formatCode>
                <c:ptCount val="14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6-C792-438B-BDBF-1F688068FDEC}"/>
            </c:ext>
          </c:extLst>
        </c:ser>
        <c:ser>
          <c:idx val="23"/>
          <c:order val="23"/>
          <c:tx>
            <c:strRef>
              <c:f>Лист2!$B$26</c:f>
              <c:strCache>
                <c:ptCount val="1"/>
                <c:pt idx="0">
                  <c:v>RU000A102GA7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lumMod val="80000"/>
                </a:schemeClr>
              </a:solidFill>
              <a:ln w="9525">
                <a:solidFill>
                  <a:schemeClr val="accent6">
                    <a:lumMod val="8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Лист2!$C$26:$P$26</c:f>
              <c:numCache>
                <c:formatCode>General</c:formatCode>
                <c:ptCount val="14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7-C792-438B-BDBF-1F688068FDEC}"/>
            </c:ext>
          </c:extLst>
        </c:ser>
        <c:ser>
          <c:idx val="24"/>
          <c:order val="24"/>
          <c:tx>
            <c:strRef>
              <c:f>Лист2!$B$27</c:f>
              <c:strCache>
                <c:ptCount val="1"/>
                <c:pt idx="0">
                  <c:v>RU000A102H91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60000"/>
                  <a:lumOff val="40000"/>
                </a:schemeClr>
              </a:solidFill>
              <a:ln w="9525">
                <a:solidFill>
                  <a:schemeClr val="accent1">
                    <a:lumMod val="60000"/>
                    <a:lumOff val="4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Лист2!$C$27:$P$27</c:f>
              <c:numCache>
                <c:formatCode>General</c:formatCode>
                <c:ptCount val="14"/>
                <c:pt idx="3" formatCode="0.00%">
                  <c:v>6.7500000000000004E-2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8-C792-438B-BDBF-1F688068FDEC}"/>
            </c:ext>
          </c:extLst>
        </c:ser>
        <c:ser>
          <c:idx val="25"/>
          <c:order val="25"/>
          <c:tx>
            <c:strRef>
              <c:f>Лист2!$B$28</c:f>
              <c:strCache>
                <c:ptCount val="1"/>
                <c:pt idx="0">
                  <c:v>RU000A102LW1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accent2">
                    <a:lumMod val="60000"/>
                    <a:lumOff val="4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Лист2!$C$28:$P$28</c:f>
              <c:numCache>
                <c:formatCode>General</c:formatCode>
                <c:ptCount val="14"/>
                <c:pt idx="2" formatCode="0.00%">
                  <c:v>0.12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9-C792-438B-BDBF-1F688068FDEC}"/>
            </c:ext>
          </c:extLst>
        </c:ser>
        <c:ser>
          <c:idx val="26"/>
          <c:order val="26"/>
          <c:tx>
            <c:strRef>
              <c:f>Лист2!$B$29</c:f>
              <c:strCache>
                <c:ptCount val="1"/>
                <c:pt idx="0">
                  <c:v>RU000A102QP4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lumMod val="60000"/>
                  <a:lumOff val="40000"/>
                </a:schemeClr>
              </a:solidFill>
              <a:ln w="9525">
                <a:solidFill>
                  <a:schemeClr val="accent3">
                    <a:lumMod val="60000"/>
                    <a:lumOff val="4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Лист2!$C$29:$P$29</c:f>
              <c:numCache>
                <c:formatCode>General</c:formatCode>
                <c:ptCount val="14"/>
                <c:pt idx="5" formatCode="0.00%">
                  <c:v>6.8500000000000005E-2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A-C792-438B-BDBF-1F688068FDEC}"/>
            </c:ext>
          </c:extLst>
        </c:ser>
        <c:ser>
          <c:idx val="27"/>
          <c:order val="27"/>
          <c:tx>
            <c:strRef>
              <c:f>Лист2!$B$30</c:f>
              <c:strCache>
                <c:ptCount val="1"/>
                <c:pt idx="0">
                  <c:v>RU000A102R40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60000"/>
                  <a:lumOff val="40000"/>
                </a:schemeClr>
              </a:solidFill>
              <a:ln w="9525">
                <a:solidFill>
                  <a:schemeClr val="accent4">
                    <a:lumMod val="60000"/>
                    <a:lumOff val="4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Лист2!$C$30:$P$30</c:f>
              <c:numCache>
                <c:formatCode>General</c:formatCode>
                <c:ptCount val="14"/>
                <c:pt idx="6" formatCode="0.00%">
                  <c:v>6.8500000000000005E-2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B-C792-438B-BDBF-1F688068FDEC}"/>
            </c:ext>
          </c:extLst>
        </c:ser>
        <c:ser>
          <c:idx val="28"/>
          <c:order val="28"/>
          <c:tx>
            <c:strRef>
              <c:f>Лист2!$B$31</c:f>
              <c:strCache>
                <c:ptCount val="1"/>
                <c:pt idx="0">
                  <c:v>RU000A102RB2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60000"/>
                  <a:lumOff val="40000"/>
                </a:schemeClr>
              </a:solidFill>
              <a:ln w="9525">
                <a:solidFill>
                  <a:schemeClr val="accent5">
                    <a:lumMod val="60000"/>
                    <a:lumOff val="4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Лист2!$C$31:$P$31</c:f>
              <c:numCache>
                <c:formatCode>General</c:formatCode>
                <c:ptCount val="14"/>
                <c:pt idx="13" formatCode="0.00%">
                  <c:v>5.8500000000000003E-2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C-C792-438B-BDBF-1F688068FDEC}"/>
            </c:ext>
          </c:extLst>
        </c:ser>
        <c:ser>
          <c:idx val="29"/>
          <c:order val="29"/>
          <c:tx>
            <c:strRef>
              <c:f>Лист2!$B$32</c:f>
              <c:strCache>
                <c:ptCount val="1"/>
                <c:pt idx="0">
                  <c:v>RU000A102S72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lumMod val="60000"/>
                  <a:lumOff val="40000"/>
                </a:schemeClr>
              </a:solidFill>
              <a:ln w="9525">
                <a:solidFill>
                  <a:schemeClr val="accent6">
                    <a:lumMod val="60000"/>
                    <a:lumOff val="4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Лист2!$C$32:$P$32</c:f>
              <c:numCache>
                <c:formatCode>General</c:formatCode>
                <c:ptCount val="14"/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D-C792-438B-BDBF-1F688068FDEC}"/>
            </c:ext>
          </c:extLst>
        </c:ser>
        <c:ser>
          <c:idx val="30"/>
          <c:order val="30"/>
          <c:tx>
            <c:strRef>
              <c:f>Лист2!$B$33</c:f>
              <c:strCache>
                <c:ptCount val="1"/>
                <c:pt idx="0">
                  <c:v>RU000A102VK5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50000"/>
                </a:schemeClr>
              </a:solidFill>
              <a:ln w="9525">
                <a:solidFill>
                  <a:schemeClr val="accent1">
                    <a:lumMod val="5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Лист2!$C$33:$P$33</c:f>
              <c:numCache>
                <c:formatCode>General</c:formatCode>
                <c:ptCount val="14"/>
                <c:pt idx="2" formatCode="0.00%">
                  <c:v>9.1499999999999998E-2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E-C792-438B-BDBF-1F688068FDEC}"/>
            </c:ext>
          </c:extLst>
        </c:ser>
        <c:ser>
          <c:idx val="31"/>
          <c:order val="31"/>
          <c:tx>
            <c:strRef>
              <c:f>Лист2!$B$34</c:f>
              <c:strCache>
                <c:ptCount val="1"/>
                <c:pt idx="0">
                  <c:v>(пусто)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50000"/>
                </a:schemeClr>
              </a:solidFill>
              <a:ln w="9525">
                <a:solidFill>
                  <a:schemeClr val="accent2">
                    <a:lumMod val="50000"/>
                  </a:schemeClr>
                </a:solidFill>
              </a:ln>
              <a:effectLst/>
            </c:spPr>
          </c:marker>
          <c:xVal>
            <c:numRef>
              <c:f>Лист2!$C$2:$P$2</c:f>
              <c:numCache>
                <c:formatCode>#,##0</c:formatCode>
                <c:ptCount val="14"/>
                <c:pt idx="0">
                  <c:v>1.5890410958904109</c:v>
                </c:pt>
                <c:pt idx="1">
                  <c:v>1.9945205479452055</c:v>
                </c:pt>
                <c:pt idx="2">
                  <c:v>2.9917808219178084</c:v>
                </c:pt>
                <c:pt idx="3">
                  <c:v>4.9863013698630141</c:v>
                </c:pt>
                <c:pt idx="4">
                  <c:v>5.9835616438356167</c:v>
                </c:pt>
                <c:pt idx="5">
                  <c:v>6.3397260273972602</c:v>
                </c:pt>
                <c:pt idx="6">
                  <c:v>6.3945205479452056</c:v>
                </c:pt>
                <c:pt idx="7">
                  <c:v>6.8931506849315065</c:v>
                </c:pt>
                <c:pt idx="8">
                  <c:v>6.9808219178082194</c:v>
                </c:pt>
                <c:pt idx="9">
                  <c:v>7.978082191780822</c:v>
                </c:pt>
                <c:pt idx="10">
                  <c:v>9.9726027397260282</c:v>
                </c:pt>
                <c:pt idx="11">
                  <c:v>10.09041095890411</c:v>
                </c:pt>
                <c:pt idx="12">
                  <c:v>14.271232876712329</c:v>
                </c:pt>
                <c:pt idx="13">
                  <c:v>28.764383561643836</c:v>
                </c:pt>
              </c:numCache>
            </c:numRef>
          </c:xVal>
          <c:yVal>
            <c:numRef>
              <c:f>Лист2!$C$34:$P$34</c:f>
              <c:numCache>
                <c:formatCode>General</c:formatCode>
                <c:ptCount val="14"/>
                <c:pt idx="2" formatCode="0.00%">
                  <c:v>0.12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F-C792-438B-BDBF-1F688068FDE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32702384"/>
        <c:axId val="732700304"/>
      </c:scatterChart>
      <c:valAx>
        <c:axId val="732702384"/>
        <c:scaling>
          <c:orientation val="minMax"/>
          <c:max val="3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Jost Light" pitchFamily="2" charset="-52"/>
                <a:ea typeface="Jost Light" pitchFamily="2" charset="-52"/>
                <a:cs typeface="+mn-cs"/>
              </a:defRPr>
            </a:pPr>
            <a:endParaRPr lang="ru-RU"/>
          </a:p>
        </c:txPr>
        <c:crossAx val="732700304"/>
        <c:crosses val="autoZero"/>
        <c:crossBetween val="midCat"/>
      </c:valAx>
      <c:valAx>
        <c:axId val="7327003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Jost Light" pitchFamily="2" charset="-52"/>
                <a:ea typeface="Jost Light" pitchFamily="2" charset="-52"/>
                <a:cs typeface="+mn-cs"/>
              </a:defRPr>
            </a:pPr>
            <a:endParaRPr lang="ru-RU"/>
          </a:p>
        </c:txPr>
        <c:crossAx val="73270238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Jost Light" pitchFamily="2" charset="-52"/>
          <a:ea typeface="Jost Light" pitchFamily="2" charset="-52"/>
        </a:defRPr>
      </a:pPr>
      <a:endParaRPr lang="ru-RU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DE5C3E0E-778C-40D4-B4B3-9FB6981CF9E2}" type="slidenum">
              <a:rPr lang="ru-RU" altLang="ru-RU" sz="1200" smtClean="0">
                <a:solidFill>
                  <a:srgbClr val="000000"/>
                </a:solidFill>
              </a:rPr>
              <a:pPr/>
              <a:t>1</a:t>
            </a:fld>
            <a:endParaRPr lang="ru-RU" altLang="ru-RU" sz="1200" smtClean="0">
              <a:solidFill>
                <a:srgbClr val="000000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ru-RU" altLang="ru-RU" smtClean="0"/>
          </a:p>
        </p:txBody>
      </p:sp>
      <p:sp>
        <p:nvSpPr>
          <p:cNvPr id="12293" name="Дата 4"/>
          <p:cNvSpPr>
            <a:spLocks noGrp="1"/>
          </p:cNvSpPr>
          <p:nvPr>
            <p:ph type="dt" sz="quarter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41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70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ru-RU" altLang="ru-RU" sz="12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5558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00630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6506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Заголовок и под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567960" y="1151929"/>
            <a:ext cx="9056081" cy="2321720"/>
          </a:xfrm>
          <a:prstGeom prst="rect">
            <a:avLst/>
          </a:prstGeom>
        </p:spPr>
        <p:txBody>
          <a:bodyPr anchor="b"/>
          <a:lstStyle/>
          <a:p>
            <a:r>
              <a:t>Текст заголовка</a:t>
            </a:r>
          </a:p>
        </p:txBody>
      </p:sp>
      <p:sp>
        <p:nvSpPr>
          <p:cNvPr id="12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567960" y="3545086"/>
            <a:ext cx="9056081" cy="794745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0" algn="ctr">
              <a:spcBef>
                <a:spcPts val="0"/>
              </a:spcBef>
              <a:buSzTx/>
              <a:buNone/>
              <a:defRPr sz="3200"/>
            </a:lvl2pPr>
            <a:lvl3pPr marL="0" indent="0" algn="ctr">
              <a:spcBef>
                <a:spcPts val="0"/>
              </a:spcBef>
              <a:buSzTx/>
              <a:buNone/>
              <a:defRPr sz="3200"/>
            </a:lvl3pPr>
            <a:lvl4pPr marL="0" indent="0" algn="ctr">
              <a:spcBef>
                <a:spcPts val="0"/>
              </a:spcBef>
              <a:buSzTx/>
              <a:buNone/>
              <a:defRPr sz="3200"/>
            </a:lvl4pPr>
            <a:lvl5pPr marL="0" indent="0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11705781" y="6470254"/>
            <a:ext cx="243652" cy="2414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E49044"/>
                </a:solidFill>
                <a:latin typeface="Jost Regular"/>
                <a:ea typeface="Jost Regular"/>
                <a:cs typeface="Jost Regular"/>
                <a:sym typeface="Jost Regular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 — по центр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567960" y="2268140"/>
            <a:ext cx="9056081" cy="2321720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31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вертикаль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Изображение"/>
          <p:cNvSpPr>
            <a:spLocks noGrp="1"/>
          </p:cNvSpPr>
          <p:nvPr>
            <p:ph type="pic" idx="13"/>
          </p:nvPr>
        </p:nvSpPr>
        <p:spPr>
          <a:xfrm>
            <a:off x="2427959" y="431600"/>
            <a:ext cx="10732112" cy="581323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293201" y="446483"/>
            <a:ext cx="4615964" cy="2803925"/>
          </a:xfrm>
          <a:prstGeom prst="rect">
            <a:avLst/>
          </a:prstGeom>
        </p:spPr>
        <p:txBody>
          <a:bodyPr anchor="b"/>
          <a:lstStyle>
            <a:lvl1pPr>
              <a:defRPr sz="5169"/>
            </a:lvl1pPr>
          </a:lstStyle>
          <a:p>
            <a:r>
              <a:t>Текст заголовка</a:t>
            </a:r>
          </a:p>
        </p:txBody>
      </p:sp>
      <p:sp>
        <p:nvSpPr>
          <p:cNvPr id="40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293201" y="3321843"/>
            <a:ext cx="4615964" cy="2893221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0" algn="ctr">
              <a:spcBef>
                <a:spcPts val="0"/>
              </a:spcBef>
              <a:buSzTx/>
              <a:buNone/>
              <a:defRPr sz="3200"/>
            </a:lvl2pPr>
            <a:lvl3pPr marL="0" indent="0" algn="ctr">
              <a:spcBef>
                <a:spcPts val="0"/>
              </a:spcBef>
              <a:buSzTx/>
              <a:buNone/>
              <a:defRPr sz="3200"/>
            </a:lvl3pPr>
            <a:lvl4pPr marL="0" indent="0" algn="ctr">
              <a:spcBef>
                <a:spcPts val="0"/>
              </a:spcBef>
              <a:buSzTx/>
              <a:buNone/>
              <a:defRPr sz="3200"/>
            </a:lvl4pPr>
            <a:lvl5pPr marL="0" indent="0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1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 — сверх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49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57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1293201" y="1821657"/>
            <a:ext cx="9605599" cy="4420197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8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, пункты и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Изображение"/>
          <p:cNvSpPr>
            <a:spLocks noGrp="1"/>
          </p:cNvSpPr>
          <p:nvPr>
            <p:ph type="pic" idx="13"/>
          </p:nvPr>
        </p:nvSpPr>
        <p:spPr>
          <a:xfrm>
            <a:off x="4005078" y="1818679"/>
            <a:ext cx="8160362" cy="442019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67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1293201" y="1821657"/>
            <a:ext cx="4615964" cy="4420197"/>
          </a:xfrm>
          <a:prstGeom prst="rect">
            <a:avLst/>
          </a:prstGeom>
        </p:spPr>
        <p:txBody>
          <a:bodyPr/>
          <a:lstStyle>
            <a:lvl1pPr marL="271310" indent="-271310">
              <a:spcBef>
                <a:spcPts val="2708"/>
              </a:spcBef>
              <a:defRPr sz="2215"/>
            </a:lvl1pPr>
            <a:lvl2pPr marL="693351" indent="-271310">
              <a:spcBef>
                <a:spcPts val="2708"/>
              </a:spcBef>
              <a:defRPr sz="2215"/>
            </a:lvl2pPr>
            <a:lvl3pPr marL="1115393" indent="-271310">
              <a:spcBef>
                <a:spcPts val="2708"/>
              </a:spcBef>
              <a:defRPr sz="2215"/>
            </a:lvl3pPr>
            <a:lvl4pPr marL="1537434" indent="-271310">
              <a:spcBef>
                <a:spcPts val="2708"/>
              </a:spcBef>
              <a:defRPr sz="2215"/>
            </a:lvl4pPr>
            <a:lvl5pPr marL="1959475" indent="-271310">
              <a:spcBef>
                <a:spcPts val="2708"/>
              </a:spcBef>
              <a:defRPr sz="2215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6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5971243" y="6536532"/>
            <a:ext cx="243653" cy="241409"/>
          </a:xfrm>
          <a:prstGeom prst="rect">
            <a:avLst/>
          </a:prstGeom>
        </p:spPr>
        <p:txBody>
          <a:bodyPr/>
          <a:lstStyle>
            <a:lvl1pPr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1293201" y="892967"/>
            <a:ext cx="9605599" cy="5072066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76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 (3 шт.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Изображение"/>
          <p:cNvSpPr>
            <a:spLocks noGrp="1"/>
          </p:cNvSpPr>
          <p:nvPr>
            <p:ph type="pic" sz="quarter" idx="13"/>
          </p:nvPr>
        </p:nvSpPr>
        <p:spPr>
          <a:xfrm>
            <a:off x="6249864" y="3536155"/>
            <a:ext cx="5239689" cy="2839642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Изображение"/>
          <p:cNvSpPr>
            <a:spLocks noGrp="1"/>
          </p:cNvSpPr>
          <p:nvPr>
            <p:ph type="pic" sz="quarter" idx="14"/>
          </p:nvPr>
        </p:nvSpPr>
        <p:spPr>
          <a:xfrm>
            <a:off x="6096001" y="625077"/>
            <a:ext cx="5077559" cy="275034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Изображение"/>
          <p:cNvSpPr>
            <a:spLocks noGrp="1"/>
          </p:cNvSpPr>
          <p:nvPr>
            <p:ph type="pic" idx="15"/>
          </p:nvPr>
        </p:nvSpPr>
        <p:spPr>
          <a:xfrm>
            <a:off x="-1586281" y="625078"/>
            <a:ext cx="10369430" cy="561677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Цита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567960" y="4473774"/>
            <a:ext cx="9056081" cy="321471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1969" i="1"/>
            </a:lvl1pPr>
            <a:lvl2pPr marL="820635" indent="-273544" algn="ctr">
              <a:spcBef>
                <a:spcPts val="0"/>
              </a:spcBef>
              <a:defRPr sz="1969" i="1"/>
            </a:lvl2pPr>
            <a:lvl3pPr marL="1367725" indent="-273544" algn="ctr">
              <a:spcBef>
                <a:spcPts val="0"/>
              </a:spcBef>
              <a:defRPr sz="1969" i="1"/>
            </a:lvl3pPr>
            <a:lvl4pPr marL="1914816" indent="-273544" algn="ctr">
              <a:spcBef>
                <a:spcPts val="0"/>
              </a:spcBef>
              <a:defRPr sz="1969" i="1"/>
            </a:lvl4pPr>
            <a:lvl5pPr marL="2461906" indent="-273544" algn="ctr">
              <a:spcBef>
                <a:spcPts val="0"/>
              </a:spcBef>
              <a:defRPr sz="1969" i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94" name="«Место ввода цитаты»."/>
          <p:cNvSpPr txBox="1">
            <a:spLocks noGrp="1"/>
          </p:cNvSpPr>
          <p:nvPr>
            <p:ph type="body" sz="quarter" idx="13"/>
          </p:nvPr>
        </p:nvSpPr>
        <p:spPr>
          <a:xfrm>
            <a:off x="1567960" y="2998786"/>
            <a:ext cx="9056080" cy="431802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SzTx/>
              <a:buNone/>
              <a:defRPr>
                <a:latin typeface="Helvetica Neue Medium"/>
                <a:sym typeface="Helvetica Neue Medium"/>
              </a:defRPr>
            </a:lvl1pPr>
          </a:lstStyle>
          <a:p>
            <a:pPr marL="0" indent="0" algn="ctr">
              <a:spcBef>
                <a:spcPts val="0"/>
              </a:spcBef>
              <a:buSzTx/>
              <a:buNone/>
              <a:defRPr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Изображение"/>
          <p:cNvSpPr>
            <a:spLocks noGrp="1"/>
          </p:cNvSpPr>
          <p:nvPr>
            <p:ph type="pic" idx="13"/>
          </p:nvPr>
        </p:nvSpPr>
        <p:spPr>
          <a:xfrm>
            <a:off x="-353066" y="1"/>
            <a:ext cx="12898132" cy="699194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293201" y="178592"/>
            <a:ext cx="9605599" cy="15180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5717" tIns="35717" rIns="35717" bIns="35717" anchor="ctr"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6805084" y="1981200"/>
            <a:ext cx="4775201" cy="4876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5717" tIns="35717" rIns="35717" bIns="35717" anchor="ctr">
            <a:normAutofit/>
          </a:bodyPr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5971243" y="6536531"/>
            <a:ext cx="243653" cy="241409"/>
          </a:xfrm>
          <a:prstGeom prst="rect">
            <a:avLst/>
          </a:prstGeom>
          <a:ln w="12700">
            <a:miter lim="400000"/>
          </a:ln>
        </p:spPr>
        <p:txBody>
          <a:bodyPr wrap="none" lIns="35717" tIns="35717" rIns="35717" bIns="35717">
            <a:spAutoFit/>
          </a:bodyPr>
          <a:lstStyle>
            <a:lvl1pPr algn="ctr">
              <a:lnSpc>
                <a:spcPct val="100000"/>
              </a:lnSpc>
              <a:defRPr spc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med"/>
  <p:txStyles>
    <p:titleStyle>
      <a:lvl1pPr marL="0" marR="0" indent="0" algn="ctr" defTabSz="50556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92" b="0" i="0" u="none" strike="noStrike" cap="none" spc="0" baseline="0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1pPr>
      <a:lvl2pPr marL="0" marR="0" indent="0" algn="ctr" defTabSz="50556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92" b="0" i="0" u="none" strike="noStrike" cap="none" spc="0" baseline="0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2pPr>
      <a:lvl3pPr marL="0" marR="0" indent="0" algn="ctr" defTabSz="50556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92" b="0" i="0" u="none" strike="noStrike" cap="none" spc="0" baseline="0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3pPr>
      <a:lvl4pPr marL="0" marR="0" indent="0" algn="ctr" defTabSz="50556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92" b="0" i="0" u="none" strike="noStrike" cap="none" spc="0" baseline="0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4pPr>
      <a:lvl5pPr marL="0" marR="0" indent="0" algn="ctr" defTabSz="50556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92" b="0" i="0" u="none" strike="noStrike" cap="none" spc="0" baseline="0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5pPr>
      <a:lvl6pPr marL="0" marR="0" indent="0" algn="ctr" defTabSz="50556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92" b="0" i="0" u="none" strike="noStrike" cap="none" spc="0" baseline="0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6pPr>
      <a:lvl7pPr marL="0" marR="0" indent="0" algn="ctr" defTabSz="50556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92" b="0" i="0" u="none" strike="noStrike" cap="none" spc="0" baseline="0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7pPr>
      <a:lvl8pPr marL="0" marR="0" indent="0" algn="ctr" defTabSz="50556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92" b="0" i="0" u="none" strike="noStrike" cap="none" spc="0" baseline="0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8pPr>
      <a:lvl9pPr marL="0" marR="0" indent="0" algn="ctr" defTabSz="50556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892" b="0" i="0" u="none" strike="noStrike" cap="none" spc="0" baseline="0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9pPr>
    </p:titleStyle>
    <p:bodyStyle>
      <a:lvl1pPr marL="376123" marR="0" indent="-376123" algn="l" defTabSz="505568" rtl="0" latinLnBrk="0">
        <a:lnSpc>
          <a:spcPct val="100000"/>
        </a:lnSpc>
        <a:spcBef>
          <a:spcPts val="3569"/>
        </a:spcBef>
        <a:spcAft>
          <a:spcPts val="0"/>
        </a:spcAft>
        <a:buClrTx/>
        <a:buSzPct val="145000"/>
        <a:buFontTx/>
        <a:buChar char="•"/>
        <a:tabLst/>
        <a:defRPr sz="2708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1pPr>
      <a:lvl2pPr marL="923214" marR="0" indent="-376124" algn="l" defTabSz="505568" rtl="0" latinLnBrk="0">
        <a:lnSpc>
          <a:spcPct val="100000"/>
        </a:lnSpc>
        <a:spcBef>
          <a:spcPts val="3569"/>
        </a:spcBef>
        <a:spcAft>
          <a:spcPts val="0"/>
        </a:spcAft>
        <a:buClrTx/>
        <a:buSzPct val="145000"/>
        <a:buFontTx/>
        <a:buChar char="•"/>
        <a:tabLst/>
        <a:defRPr sz="2708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2pPr>
      <a:lvl3pPr marL="1470304" marR="0" indent="-376123" algn="l" defTabSz="505568" rtl="0" latinLnBrk="0">
        <a:lnSpc>
          <a:spcPct val="100000"/>
        </a:lnSpc>
        <a:spcBef>
          <a:spcPts val="3569"/>
        </a:spcBef>
        <a:spcAft>
          <a:spcPts val="0"/>
        </a:spcAft>
        <a:buClrTx/>
        <a:buSzPct val="145000"/>
        <a:buFontTx/>
        <a:buChar char="•"/>
        <a:tabLst/>
        <a:defRPr sz="2708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3pPr>
      <a:lvl4pPr marL="2017394" marR="0" indent="-376123" algn="l" defTabSz="505568" rtl="0" latinLnBrk="0">
        <a:lnSpc>
          <a:spcPct val="100000"/>
        </a:lnSpc>
        <a:spcBef>
          <a:spcPts val="3569"/>
        </a:spcBef>
        <a:spcAft>
          <a:spcPts val="0"/>
        </a:spcAft>
        <a:buClrTx/>
        <a:buSzPct val="145000"/>
        <a:buFontTx/>
        <a:buChar char="•"/>
        <a:tabLst/>
        <a:defRPr sz="2708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4pPr>
      <a:lvl5pPr marL="2564485" marR="0" indent="-376123" algn="l" defTabSz="505568" rtl="0" latinLnBrk="0">
        <a:lnSpc>
          <a:spcPct val="100000"/>
        </a:lnSpc>
        <a:spcBef>
          <a:spcPts val="3569"/>
        </a:spcBef>
        <a:spcAft>
          <a:spcPts val="0"/>
        </a:spcAft>
        <a:buClrTx/>
        <a:buSzPct val="145000"/>
        <a:buFontTx/>
        <a:buChar char="•"/>
        <a:tabLst/>
        <a:defRPr sz="2708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5pPr>
      <a:lvl6pPr marL="3111576" marR="0" indent="-376123" algn="l" defTabSz="505568" rtl="0" latinLnBrk="0">
        <a:lnSpc>
          <a:spcPct val="100000"/>
        </a:lnSpc>
        <a:spcBef>
          <a:spcPts val="3569"/>
        </a:spcBef>
        <a:spcAft>
          <a:spcPts val="0"/>
        </a:spcAft>
        <a:buClrTx/>
        <a:buSzPct val="145000"/>
        <a:buFontTx/>
        <a:buChar char="•"/>
        <a:tabLst/>
        <a:defRPr sz="2708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6pPr>
      <a:lvl7pPr marL="3658666" marR="0" indent="-376123" algn="l" defTabSz="505568" rtl="0" latinLnBrk="0">
        <a:lnSpc>
          <a:spcPct val="100000"/>
        </a:lnSpc>
        <a:spcBef>
          <a:spcPts val="3569"/>
        </a:spcBef>
        <a:spcAft>
          <a:spcPts val="0"/>
        </a:spcAft>
        <a:buClrTx/>
        <a:buSzPct val="145000"/>
        <a:buFontTx/>
        <a:buChar char="•"/>
        <a:tabLst/>
        <a:defRPr sz="2708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7pPr>
      <a:lvl8pPr marL="4205757" marR="0" indent="-376123" algn="l" defTabSz="505568" rtl="0" latinLnBrk="0">
        <a:lnSpc>
          <a:spcPct val="100000"/>
        </a:lnSpc>
        <a:spcBef>
          <a:spcPts val="3569"/>
        </a:spcBef>
        <a:spcAft>
          <a:spcPts val="0"/>
        </a:spcAft>
        <a:buClrTx/>
        <a:buSzPct val="145000"/>
        <a:buFontTx/>
        <a:buChar char="•"/>
        <a:tabLst/>
        <a:defRPr sz="2708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8pPr>
      <a:lvl9pPr marL="4752847" marR="0" indent="-376123" algn="l" defTabSz="505568" rtl="0" latinLnBrk="0">
        <a:lnSpc>
          <a:spcPct val="100000"/>
        </a:lnSpc>
        <a:spcBef>
          <a:spcPts val="3569"/>
        </a:spcBef>
        <a:spcAft>
          <a:spcPts val="0"/>
        </a:spcAft>
        <a:buClrTx/>
        <a:buSzPct val="145000"/>
        <a:buFontTx/>
        <a:buChar char="•"/>
        <a:tabLst/>
        <a:defRPr sz="2708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9pPr>
    </p:bodyStyle>
    <p:otherStyle>
      <a:lvl1pPr marL="0" marR="0" indent="0" algn="ctr" defTabSz="50556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4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0" algn="ctr" defTabSz="50556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4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0" algn="ctr" defTabSz="50556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4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0" algn="ctr" defTabSz="50556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4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0" algn="ctr" defTabSz="50556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4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0" algn="ctr" defTabSz="50556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4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0" algn="ctr" defTabSz="50556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4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0" algn="ctr" defTabSz="50556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4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0" algn="ctr" defTabSz="50556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4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emf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g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chart" Target="../charts/char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5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1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08050"/>
            <a:ext cx="12192001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Содержимое 5"/>
          <p:cNvSpPr>
            <a:spLocks noGrp="1"/>
          </p:cNvSpPr>
          <p:nvPr>
            <p:ph type="subTitle" idx="1"/>
          </p:nvPr>
        </p:nvSpPr>
        <p:spPr>
          <a:xfrm>
            <a:off x="6282558" y="6302212"/>
            <a:ext cx="6705600" cy="685800"/>
          </a:xfrm>
        </p:spPr>
        <p:txBody>
          <a:bodyPr/>
          <a:lstStyle/>
          <a:p>
            <a:pPr algn="ctr" eaLnBrk="1" hangingPunct="1"/>
            <a:r>
              <a:rPr lang="ru-RU" altLang="ru-RU" sz="2400" b="1" dirty="0">
                <a:solidFill>
                  <a:srgbClr val="F58C29"/>
                </a:solidFill>
                <a:latin typeface="Jost Regular"/>
              </a:rPr>
              <a:t>Санкт-Петербург, </a:t>
            </a:r>
            <a:r>
              <a:rPr lang="ru-RU" altLang="ru-RU" sz="2400" b="1" dirty="0" smtClean="0">
                <a:solidFill>
                  <a:srgbClr val="F58C29"/>
                </a:solidFill>
                <a:latin typeface="Jost Regular"/>
              </a:rPr>
              <a:t>2</a:t>
            </a:r>
            <a:r>
              <a:rPr lang="en-US" altLang="ru-RU" sz="2400" b="1" dirty="0" smtClean="0">
                <a:solidFill>
                  <a:srgbClr val="F58C29"/>
                </a:solidFill>
                <a:latin typeface="Jost Regular"/>
              </a:rPr>
              <a:t>021</a:t>
            </a:r>
            <a:endParaRPr lang="ru-RU" altLang="ru-RU" sz="2400" dirty="0"/>
          </a:p>
        </p:txBody>
      </p:sp>
      <p:sp>
        <p:nvSpPr>
          <p:cNvPr id="10" name="Прямоугольник"/>
          <p:cNvSpPr/>
          <p:nvPr/>
        </p:nvSpPr>
        <p:spPr>
          <a:xfrm>
            <a:off x="-1" y="0"/>
            <a:ext cx="12192001" cy="1050865"/>
          </a:xfrm>
          <a:prstGeom prst="rect">
            <a:avLst/>
          </a:prstGeom>
          <a:solidFill>
            <a:srgbClr val="4B4A4A"/>
          </a:solidFill>
          <a:ln w="12700">
            <a:miter lim="400000"/>
          </a:ln>
        </p:spPr>
        <p:txBody>
          <a:bodyPr lIns="43959" tIns="43959" rIns="43959" bIns="43959" anchor="ctr"/>
          <a:lstStyle/>
          <a:p>
            <a:pPr algn="ctr">
              <a:lnSpc>
                <a:spcPct val="100000"/>
              </a:lnSpc>
              <a:defRPr sz="1400" spc="0">
                <a:solidFill>
                  <a:srgbClr val="E49044"/>
                </a:solidFill>
              </a:defRPr>
            </a:pPr>
            <a:endParaRPr sz="1723"/>
          </a:p>
        </p:txBody>
      </p:sp>
      <p:pic>
        <p:nvPicPr>
          <p:cNvPr id="11" name="Изображение" descr="Изображение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44617" y="129403"/>
            <a:ext cx="666865" cy="784801"/>
          </a:xfrm>
          <a:prstGeom prst="rect">
            <a:avLst/>
          </a:prstGeom>
          <a:ln w="12700">
            <a:miter lim="400000"/>
          </a:ln>
        </p:spPr>
      </p:pic>
      <p:sp>
        <p:nvSpPr>
          <p:cNvPr id="1536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8666" y="2"/>
            <a:ext cx="12183333" cy="137685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3200" b="1" dirty="0">
                <a:solidFill>
                  <a:schemeClr val="bg1"/>
                </a:solidFill>
              </a:rPr>
              <a:t>Группа компаний «АБЗ-1»</a:t>
            </a:r>
            <a:br>
              <a:rPr lang="ru-RU" sz="3200" b="1" dirty="0">
                <a:solidFill>
                  <a:schemeClr val="bg1"/>
                </a:solidFill>
              </a:rPr>
            </a:br>
            <a:r>
              <a:rPr lang="ru-RU" sz="1600" b="1" dirty="0">
                <a:solidFill>
                  <a:schemeClr val="bg1"/>
                </a:solidFill>
              </a:rPr>
              <a:t>инжиниринг. дорожное строительство. инновации</a:t>
            </a:r>
            <a:r>
              <a:rPr lang="ru-RU" sz="3200" b="1" dirty="0">
                <a:solidFill>
                  <a:schemeClr val="bg1"/>
                </a:solidFill>
              </a:rPr>
              <a:t/>
            </a:r>
            <a:br>
              <a:rPr lang="ru-RU" sz="3200" b="1" dirty="0">
                <a:solidFill>
                  <a:schemeClr val="bg1"/>
                </a:solidFill>
              </a:rPr>
            </a:br>
            <a:endParaRPr lang="ru-RU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678602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АБЗ-PRINT-136.jpg" descr="АБЗ-PRINT-136.jpg"/>
          <p:cNvPicPr>
            <a:picLocks noChangeAspect="1"/>
          </p:cNvPicPr>
          <p:nvPr/>
        </p:nvPicPr>
        <p:blipFill>
          <a:blip r:embed="rId3"/>
          <a:srcRect l="28272" r="28272"/>
          <a:stretch>
            <a:fillRect/>
          </a:stretch>
        </p:blipFill>
        <p:spPr>
          <a:xfrm>
            <a:off x="6154124" y="693039"/>
            <a:ext cx="6037877" cy="616496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" name="Группа 2"/>
          <p:cNvGrpSpPr/>
          <p:nvPr/>
        </p:nvGrpSpPr>
        <p:grpSpPr>
          <a:xfrm>
            <a:off x="12232" y="690034"/>
            <a:ext cx="6138854" cy="6167966"/>
            <a:chOff x="471812" y="1478896"/>
            <a:chExt cx="4229602" cy="2678589"/>
          </a:xfrm>
        </p:grpSpPr>
        <p:sp>
          <p:nvSpPr>
            <p:cNvPr id="8" name="Прямоугольник"/>
            <p:cNvSpPr/>
            <p:nvPr/>
          </p:nvSpPr>
          <p:spPr>
            <a:xfrm>
              <a:off x="471812" y="1478896"/>
              <a:ext cx="4229602" cy="2678589"/>
            </a:xfrm>
            <a:prstGeom prst="rect">
              <a:avLst/>
            </a:prstGeom>
            <a:solidFill>
              <a:srgbClr val="FAF2EA"/>
            </a:solidFill>
            <a:ln w="12700">
              <a:miter lim="400000"/>
            </a:ln>
          </p:spPr>
          <p:txBody>
            <a:bodyPr lIns="43959" tIns="43959" rIns="43959" bIns="43959" anchor="ctr"/>
            <a:lstStyle/>
            <a:p>
              <a:pPr algn="ctr">
                <a:lnSpc>
                  <a:spcPct val="100000"/>
                </a:lnSpc>
                <a:defRPr sz="1400" spc="0">
                  <a:solidFill>
                    <a:srgbClr val="FFFFFF"/>
                  </a:solidFill>
                </a:defRPr>
              </a:pPr>
              <a:endParaRPr sz="1723"/>
            </a:p>
          </p:txBody>
        </p:sp>
        <p:sp>
          <p:nvSpPr>
            <p:cNvPr id="9" name="TextBox 3"/>
            <p:cNvSpPr txBox="1"/>
            <p:nvPr/>
          </p:nvSpPr>
          <p:spPr>
            <a:xfrm>
              <a:off x="1209841" y="1737254"/>
              <a:ext cx="3362013" cy="220900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6268" tIns="56268" rIns="56268" bIns="56268">
              <a:spAutoFit/>
            </a:bodyPr>
            <a:lstStyle/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400" b="1" dirty="0"/>
                <a:t>90 лет на рынке</a:t>
              </a:r>
              <a:endParaRPr lang="ru-RU" sz="1400" dirty="0"/>
            </a:p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400" dirty="0"/>
                <a:t>Опыт работы в отрасли дорожного строительства и производства дорожно-строительных материалов</a:t>
              </a:r>
            </a:p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endParaRPr lang="ru-RU" sz="1400" dirty="0"/>
            </a:p>
            <a:p>
              <a:pPr defTabSz="1125444">
                <a:lnSpc>
                  <a:spcPct val="80000"/>
                </a:lnSpc>
                <a:buSzPct val="100000"/>
                <a:defRPr sz="1000" spc="-40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400" b="1" dirty="0"/>
                <a:t>1,5 млн т. - мощность заводов по производству асфальтобетона</a:t>
              </a:r>
            </a:p>
            <a:p>
              <a:pPr defTabSz="1125444">
                <a:lnSpc>
                  <a:spcPct val="80000"/>
                </a:lnSpc>
                <a:buSzPct val="100000"/>
                <a:defRPr sz="1000" spc="-40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400" dirty="0"/>
                <a:t>Крупнейший производитель асфальтобетона на Северо-Западе РФ</a:t>
              </a:r>
            </a:p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endParaRPr lang="ru-RU" sz="1400" dirty="0"/>
            </a:p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400" b="1" dirty="0"/>
                <a:t>1 100 сотрудников</a:t>
              </a:r>
            </a:p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400" dirty="0"/>
                <a:t>Профессиональная команда единомышленников</a:t>
              </a:r>
            </a:p>
            <a:p>
              <a:pPr defTabSz="1125444">
                <a:lnSpc>
                  <a:spcPct val="80000"/>
                </a:lnSpc>
                <a:buSzPct val="100000"/>
                <a:defRPr sz="1000" spc="-40">
                  <a:latin typeface="Jost Regular"/>
                  <a:ea typeface="Jost Regular"/>
                  <a:cs typeface="Jost Regular"/>
                  <a:sym typeface="Jost Regular"/>
                </a:defRPr>
              </a:pPr>
              <a:endParaRPr lang="ru-RU" sz="1400" dirty="0"/>
            </a:p>
            <a:p>
              <a:pPr defTabSz="1125444">
                <a:lnSpc>
                  <a:spcPct val="80000"/>
                </a:lnSpc>
                <a:buSzPct val="100000"/>
                <a:defRPr sz="1000" spc="-40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400" b="1" dirty="0"/>
                <a:t>Инновации и внедрение новых продуктов</a:t>
              </a:r>
            </a:p>
            <a:p>
              <a:pPr defTabSz="1125444">
                <a:lnSpc>
                  <a:spcPct val="80000"/>
                </a:lnSpc>
                <a:buSzPct val="100000"/>
                <a:defRPr sz="1000" spc="-40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400" dirty="0"/>
                <a:t>Разработаны и внедрены в производство прозрачные вяжущие для цветных асфальтобетонов</a:t>
              </a:r>
            </a:p>
            <a:p>
              <a:pPr defTabSz="1125444">
                <a:lnSpc>
                  <a:spcPct val="80000"/>
                </a:lnSpc>
                <a:buSzPct val="100000"/>
                <a:defRPr sz="1000" spc="-40">
                  <a:latin typeface="Jost Regular"/>
                  <a:ea typeface="Jost Regular"/>
                  <a:cs typeface="Jost Regular"/>
                  <a:sym typeface="Jost Regular"/>
                </a:defRPr>
              </a:pPr>
              <a:endParaRPr lang="ru-RU" sz="1400" dirty="0"/>
            </a:p>
            <a:p>
              <a:pPr defTabSz="1125444">
                <a:lnSpc>
                  <a:spcPct val="80000"/>
                </a:lnSpc>
                <a:buSzPct val="100000"/>
                <a:defRPr sz="1000" spc="-40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400" b="1" dirty="0"/>
                <a:t>Концессионный проект по созданию трамвайной сети по маршруту «</a:t>
              </a:r>
              <a:r>
                <a:rPr lang="ru-RU" sz="1400" b="1" dirty="0" err="1"/>
                <a:t>Купчино</a:t>
              </a:r>
              <a:r>
                <a:rPr lang="ru-RU" sz="1400" b="1" dirty="0"/>
                <a:t>-</a:t>
              </a:r>
              <a:r>
                <a:rPr lang="ru-RU" sz="1400" b="1" dirty="0" err="1"/>
                <a:t>Шушары</a:t>
              </a:r>
              <a:r>
                <a:rPr lang="ru-RU" sz="1400" b="1" dirty="0"/>
                <a:t>-Славянка»</a:t>
              </a:r>
              <a:endParaRPr lang="ru-RU" sz="1400" dirty="0"/>
            </a:p>
            <a:p>
              <a:pPr defTabSz="1125444">
                <a:lnSpc>
                  <a:spcPct val="80000"/>
                </a:lnSpc>
                <a:buSzPct val="100000"/>
                <a:defRPr sz="1000" spc="-40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400" dirty="0"/>
                <a:t>Крупнейший в РФ проект ГЧП в сфере городского </a:t>
              </a:r>
              <a:r>
                <a:rPr lang="ru-RU" sz="1400" dirty="0" err="1"/>
                <a:t>легкорельсового</a:t>
              </a:r>
              <a:r>
                <a:rPr lang="ru-RU" sz="1400" dirty="0"/>
                <a:t> транспорта</a:t>
              </a:r>
            </a:p>
            <a:p>
              <a:pPr defTabSz="1125444">
                <a:lnSpc>
                  <a:spcPct val="80000"/>
                </a:lnSpc>
                <a:buSzPct val="100000"/>
                <a:defRPr sz="1000" spc="-40">
                  <a:latin typeface="Jost Regular"/>
                  <a:ea typeface="Jost Regular"/>
                  <a:cs typeface="Jost Regular"/>
                  <a:sym typeface="Jost Regular"/>
                </a:defRPr>
              </a:pPr>
              <a:endParaRPr lang="ru-RU" sz="1400" dirty="0"/>
            </a:p>
            <a:p>
              <a:pPr defTabSz="1125444">
                <a:lnSpc>
                  <a:spcPct val="80000"/>
                </a:lnSpc>
                <a:buSzPct val="100000"/>
                <a:defRPr sz="1000" spc="-40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400" b="1" dirty="0"/>
                <a:t>12,9 млрд руб. </a:t>
              </a:r>
              <a:r>
                <a:rPr lang="ru-RU" sz="1400" dirty="0"/>
                <a:t>– общая выручка ГК «АБЗ-1» за 2019 г.</a:t>
              </a:r>
            </a:p>
            <a:p>
              <a:pPr defTabSz="1125444">
                <a:lnSpc>
                  <a:spcPct val="80000"/>
                </a:lnSpc>
                <a:buSzPct val="100000"/>
                <a:defRPr sz="1000" spc="-40">
                  <a:latin typeface="Jost Regular"/>
                  <a:ea typeface="Jost Regular"/>
                  <a:cs typeface="Jost Regular"/>
                  <a:sym typeface="Jost Regular"/>
                </a:defRPr>
              </a:pPr>
              <a:endParaRPr lang="ru-RU" sz="1400" dirty="0"/>
            </a:p>
            <a:p>
              <a:pPr defTabSz="1125444">
                <a:lnSpc>
                  <a:spcPct val="80000"/>
                </a:lnSpc>
                <a:buSzPct val="100000"/>
                <a:defRPr sz="1000" spc="-40">
                  <a:latin typeface="Jost Regular"/>
                  <a:ea typeface="Jost Regular"/>
                  <a:cs typeface="Jost Regular"/>
                  <a:sym typeface="Jost Regular"/>
                </a:defRPr>
              </a:pPr>
              <a:endParaRPr lang="ru-RU" sz="1400" b="1" dirty="0"/>
            </a:p>
            <a:p>
              <a:pPr defTabSz="1125444">
                <a:lnSpc>
                  <a:spcPct val="80000"/>
                </a:lnSpc>
                <a:buSzPct val="100000"/>
                <a:defRPr sz="1000" spc="-40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400" b="1" dirty="0"/>
                <a:t>Кредитный рейтинг </a:t>
              </a:r>
              <a:r>
                <a:rPr lang="en-US" sz="1400" b="1" dirty="0" err="1"/>
                <a:t>ruBBB</a:t>
              </a:r>
              <a:r>
                <a:rPr lang="en-US" sz="1400" b="1" dirty="0"/>
                <a:t>-</a:t>
              </a:r>
              <a:r>
                <a:rPr lang="ru-RU" sz="1400" b="1" dirty="0"/>
                <a:t> </a:t>
              </a:r>
              <a:r>
                <a:rPr lang="en-US" sz="1400" b="1" dirty="0"/>
                <a:t>Expert RA</a:t>
              </a:r>
              <a:r>
                <a:rPr lang="ru-RU" sz="1400" b="1" dirty="0"/>
                <a:t>, прогноз стабильный</a:t>
              </a:r>
            </a:p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endParaRPr lang="ru-RU" sz="1231" dirty="0"/>
            </a:p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endParaRPr lang="ru-RU" sz="1231" dirty="0"/>
            </a:p>
          </p:txBody>
        </p:sp>
      </p:grpSp>
      <p:sp>
        <p:nvSpPr>
          <p:cNvPr id="20" name="Прямоугольник"/>
          <p:cNvSpPr/>
          <p:nvPr/>
        </p:nvSpPr>
        <p:spPr>
          <a:xfrm>
            <a:off x="-1" y="0"/>
            <a:ext cx="12192001" cy="1050865"/>
          </a:xfrm>
          <a:prstGeom prst="rect">
            <a:avLst/>
          </a:prstGeom>
          <a:solidFill>
            <a:srgbClr val="4B4A4A"/>
          </a:solidFill>
          <a:ln w="12700">
            <a:miter lim="400000"/>
          </a:ln>
        </p:spPr>
        <p:txBody>
          <a:bodyPr lIns="43959" tIns="43959" rIns="43959" bIns="43959" anchor="ctr"/>
          <a:lstStyle/>
          <a:p>
            <a:pPr algn="ctr">
              <a:lnSpc>
                <a:spcPct val="100000"/>
              </a:lnSpc>
              <a:defRPr sz="1400" spc="0">
                <a:solidFill>
                  <a:srgbClr val="E49044"/>
                </a:solidFill>
              </a:defRPr>
            </a:pPr>
            <a:endParaRPr sz="1723"/>
          </a:p>
        </p:txBody>
      </p:sp>
      <p:sp>
        <p:nvSpPr>
          <p:cNvPr id="16" name="Текст"/>
          <p:cNvSpPr txBox="1"/>
          <p:nvPr/>
        </p:nvSpPr>
        <p:spPr>
          <a:xfrm>
            <a:off x="11783187" y="7172081"/>
            <a:ext cx="88841" cy="2971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3959" tIns="43959" rIns="43959" bIns="43959">
            <a:spAutoFit/>
          </a:bodyPr>
          <a:lstStyle>
            <a:lvl1pPr algn="ctr">
              <a:lnSpc>
                <a:spcPct val="100000"/>
              </a:lnSpc>
              <a:defRPr spc="0">
                <a:solidFill>
                  <a:srgbClr val="E49044"/>
                </a:solidFill>
                <a:latin typeface="Jost Regular"/>
                <a:ea typeface="Jost Regular"/>
                <a:cs typeface="Jost Regular"/>
                <a:sym typeface="Jost Regular"/>
              </a:defRPr>
            </a:lvl1pPr>
          </a:lstStyle>
          <a:p>
            <a:endParaRPr sz="1354" dirty="0"/>
          </a:p>
        </p:txBody>
      </p:sp>
      <p:pic>
        <p:nvPicPr>
          <p:cNvPr id="26" name="э_Монтажная область 1.png" descr="э_Монтажная область 1.png"/>
          <p:cNvPicPr>
            <a:picLocks noChangeAspect="1"/>
          </p:cNvPicPr>
          <p:nvPr/>
        </p:nvPicPr>
        <p:blipFill>
          <a:blip r:embed="rId4"/>
          <a:srcRect l="13078" t="13078" r="13078" b="20795"/>
          <a:stretch>
            <a:fillRect/>
          </a:stretch>
        </p:blipFill>
        <p:spPr>
          <a:xfrm>
            <a:off x="494914" y="5542300"/>
            <a:ext cx="645540" cy="479803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25" name="для списка.png" descr="для списка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911" y="4232855"/>
            <a:ext cx="325546" cy="231196"/>
          </a:xfrm>
          <a:prstGeom prst="rect">
            <a:avLst/>
          </a:prstGeom>
          <a:ln w="12700">
            <a:miter lim="400000"/>
          </a:ln>
        </p:spPr>
      </p:pic>
      <p:pic>
        <p:nvPicPr>
          <p:cNvPr id="28" name="для списка.png" descr="для списка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911" y="1374545"/>
            <a:ext cx="325546" cy="231196"/>
          </a:xfrm>
          <a:prstGeom prst="rect">
            <a:avLst/>
          </a:prstGeom>
          <a:ln w="12700">
            <a:miter lim="400000"/>
          </a:ln>
        </p:spPr>
      </p:pic>
      <p:pic>
        <p:nvPicPr>
          <p:cNvPr id="29" name="для списка.png" descr="для списка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911" y="2149759"/>
            <a:ext cx="325546" cy="231196"/>
          </a:xfrm>
          <a:prstGeom prst="rect">
            <a:avLst/>
          </a:prstGeom>
          <a:ln w="12700">
            <a:miter lim="400000"/>
          </a:ln>
        </p:spPr>
      </p:pic>
      <p:pic>
        <p:nvPicPr>
          <p:cNvPr id="30" name="для списка.png" descr="для списка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911" y="2988764"/>
            <a:ext cx="325546" cy="231196"/>
          </a:xfrm>
          <a:prstGeom prst="rect">
            <a:avLst/>
          </a:prstGeom>
          <a:ln w="12700">
            <a:miter lim="400000"/>
          </a:ln>
        </p:spPr>
      </p:pic>
      <p:pic>
        <p:nvPicPr>
          <p:cNvPr id="31" name="для списка.png" descr="для списка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911" y="3542821"/>
            <a:ext cx="325546" cy="231196"/>
          </a:xfrm>
          <a:prstGeom prst="rect">
            <a:avLst/>
          </a:prstGeom>
          <a:ln w="12700">
            <a:miter lim="400000"/>
          </a:ln>
        </p:spPr>
      </p:pic>
      <p:pic>
        <p:nvPicPr>
          <p:cNvPr id="32" name="для списка.png" descr="для списка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911" y="4987534"/>
            <a:ext cx="325546" cy="231196"/>
          </a:xfrm>
          <a:prstGeom prst="rect">
            <a:avLst/>
          </a:prstGeom>
          <a:ln w="12700">
            <a:miter lim="400000"/>
          </a:ln>
        </p:spPr>
      </p:pic>
      <p:sp>
        <p:nvSpPr>
          <p:cNvPr id="385" name="Основные направления деятельности"/>
          <p:cNvSpPr txBox="1"/>
          <p:nvPr/>
        </p:nvSpPr>
        <p:spPr>
          <a:xfrm>
            <a:off x="652365" y="298159"/>
            <a:ext cx="9769694" cy="4865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3959" tIns="43959" rIns="43959" bIns="43959" anchor="ctr">
            <a:spAutoFit/>
          </a:bodyPr>
          <a:lstStyle/>
          <a:p>
            <a:pPr>
              <a:lnSpc>
                <a:spcPct val="100000"/>
              </a:lnSpc>
              <a:defRPr sz="2100" b="1" cap="all" spc="42">
                <a:solidFill>
                  <a:srgbClr val="FFFFFF"/>
                </a:solidFill>
                <a:latin typeface="Jost Bold"/>
                <a:ea typeface="Jost Bold"/>
                <a:cs typeface="Jost Bold"/>
                <a:sym typeface="Jost Bold"/>
              </a:defRPr>
            </a:pPr>
            <a:r>
              <a:rPr lang="ru-RU" sz="2585" dirty="0"/>
              <a:t>ГК «АБЗ-1»: ключевые факты</a:t>
            </a:r>
            <a:endParaRPr sz="2585" dirty="0"/>
          </a:p>
        </p:txBody>
      </p:sp>
      <p:pic>
        <p:nvPicPr>
          <p:cNvPr id="21" name="Изображение" descr="Изображение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44617" y="129403"/>
            <a:ext cx="666865" cy="784801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Номер слайда"/>
          <p:cNvSpPr txBox="1">
            <a:spLocks noGrp="1"/>
          </p:cNvSpPr>
          <p:nvPr>
            <p:ph type="sldNum" sz="quarter" idx="4294967295"/>
          </p:nvPr>
        </p:nvSpPr>
        <p:spPr>
          <a:xfrm>
            <a:off x="11591117" y="6375401"/>
            <a:ext cx="284614" cy="292099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E49044"/>
                </a:solidFill>
                <a:latin typeface="Jost Regular"/>
                <a:ea typeface="Jost Regular"/>
                <a:cs typeface="Jost Regular"/>
                <a:sym typeface="Jost Regular"/>
              </a:defRPr>
            </a:lvl1pPr>
          </a:lstStyle>
          <a:p>
            <a:fld id="{86CB4B4D-7CA3-9044-876B-883B54F8677D}" type="slidenum">
              <a:t>2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8508750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"/>
          <p:cNvSpPr/>
          <p:nvPr/>
        </p:nvSpPr>
        <p:spPr>
          <a:xfrm>
            <a:off x="-1" y="-12704"/>
            <a:ext cx="12192001" cy="1050865"/>
          </a:xfrm>
          <a:prstGeom prst="rect">
            <a:avLst/>
          </a:prstGeom>
          <a:solidFill>
            <a:srgbClr val="4B4A4A"/>
          </a:solidFill>
          <a:ln w="12700">
            <a:miter lim="400000"/>
          </a:ln>
        </p:spPr>
        <p:txBody>
          <a:bodyPr lIns="43959" tIns="43959" rIns="43959" bIns="43959" anchor="ctr"/>
          <a:lstStyle/>
          <a:p>
            <a:pPr algn="ctr">
              <a:lnSpc>
                <a:spcPct val="100000"/>
              </a:lnSpc>
              <a:defRPr sz="1400" spc="0">
                <a:solidFill>
                  <a:srgbClr val="E49044"/>
                </a:solidFill>
              </a:defRPr>
            </a:pPr>
            <a:endParaRPr sz="1723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874037-59B6-4C55-AE87-A5EFCAD3746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68"/>
          <a:stretch/>
        </p:blipFill>
        <p:spPr>
          <a:xfrm>
            <a:off x="608275" y="1095882"/>
            <a:ext cx="10982842" cy="5548194"/>
          </a:xfrm>
          <a:prstGeom prst="rect">
            <a:avLst/>
          </a:prstGeom>
        </p:spPr>
      </p:pic>
      <p:sp>
        <p:nvSpPr>
          <p:cNvPr id="380" name="бизнес-модель"/>
          <p:cNvSpPr txBox="1"/>
          <p:nvPr/>
        </p:nvSpPr>
        <p:spPr>
          <a:xfrm>
            <a:off x="647289" y="278514"/>
            <a:ext cx="7465036" cy="4865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3959" tIns="43959" rIns="43959" bIns="43959" anchor="ctr">
            <a:spAutoFit/>
          </a:bodyPr>
          <a:lstStyle>
            <a:lvl1pPr>
              <a:lnSpc>
                <a:spcPct val="100000"/>
              </a:lnSpc>
              <a:defRPr sz="2100" b="1" cap="all" spc="42">
                <a:solidFill>
                  <a:srgbClr val="FFFFFF"/>
                </a:solidFill>
                <a:latin typeface="Jost Bold"/>
                <a:ea typeface="Jost Bold"/>
                <a:cs typeface="Jost Bold"/>
                <a:sym typeface="Jost Bold"/>
              </a:defRPr>
            </a:lvl1pPr>
          </a:lstStyle>
          <a:p>
            <a:r>
              <a:rPr sz="2585" dirty="0" err="1"/>
              <a:t>бизнес-модель</a:t>
            </a:r>
            <a:r>
              <a:rPr lang="ru-RU" sz="2585" dirty="0"/>
              <a:t> ГК «АБЗ-1»</a:t>
            </a:r>
            <a:endParaRPr sz="2585" dirty="0"/>
          </a:p>
        </p:txBody>
      </p:sp>
      <p:sp>
        <p:nvSpPr>
          <p:cNvPr id="382" name="Текст"/>
          <p:cNvSpPr txBox="1"/>
          <p:nvPr/>
        </p:nvSpPr>
        <p:spPr>
          <a:xfrm>
            <a:off x="11783187" y="7172081"/>
            <a:ext cx="88841" cy="2971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3959" tIns="43959" rIns="43959" bIns="43959">
            <a:spAutoFit/>
          </a:bodyPr>
          <a:lstStyle>
            <a:lvl1pPr algn="ctr">
              <a:lnSpc>
                <a:spcPct val="100000"/>
              </a:lnSpc>
              <a:defRPr spc="0">
                <a:solidFill>
                  <a:srgbClr val="E49044"/>
                </a:solidFill>
                <a:latin typeface="Jost Regular"/>
                <a:ea typeface="Jost Regular"/>
                <a:cs typeface="Jost Regular"/>
                <a:sym typeface="Jost Regular"/>
              </a:defRPr>
            </a:lvl1pPr>
          </a:lstStyle>
          <a:p>
            <a:endParaRPr sz="1354" dirty="0"/>
          </a:p>
        </p:txBody>
      </p:sp>
      <p:sp>
        <p:nvSpPr>
          <p:cNvPr id="12" name="Номер слайда"/>
          <p:cNvSpPr txBox="1">
            <a:spLocks noGrp="1"/>
          </p:cNvSpPr>
          <p:nvPr>
            <p:ph type="sldNum" sz="quarter" idx="4294967295"/>
          </p:nvPr>
        </p:nvSpPr>
        <p:spPr>
          <a:xfrm>
            <a:off x="11591117" y="6375401"/>
            <a:ext cx="284614" cy="292099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E49044"/>
                </a:solidFill>
                <a:latin typeface="Jost Regular"/>
                <a:ea typeface="Jost Regular"/>
                <a:cs typeface="Jost Regular"/>
                <a:sym typeface="Jost Regular"/>
              </a:defRPr>
            </a:lvl1pPr>
          </a:lstStyle>
          <a:p>
            <a:fld id="{86CB4B4D-7CA3-9044-876B-883B54F8677D}" type="slidenum">
              <a:t>3</a:t>
            </a:fld>
            <a:endParaRPr dirty="0"/>
          </a:p>
        </p:txBody>
      </p:sp>
      <p:pic>
        <p:nvPicPr>
          <p:cNvPr id="15" name="Изображение" descr="Изображение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44617" y="129403"/>
            <a:ext cx="666865" cy="78480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3086109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Бэклог по заказчикам"/>
          <p:cNvSpPr txBox="1"/>
          <p:nvPr/>
        </p:nvSpPr>
        <p:spPr>
          <a:xfrm>
            <a:off x="2140731" y="3940948"/>
            <a:ext cx="2410162" cy="282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3959" tIns="43959" rIns="43959" bIns="43959" anchor="ctr">
            <a:spAutoFit/>
          </a:bodyPr>
          <a:lstStyle>
            <a:lvl1pPr>
              <a:defRPr sz="1200" spc="-24">
                <a:latin typeface="Jost Medium"/>
                <a:ea typeface="Jost Medium"/>
                <a:cs typeface="Jost Medium"/>
                <a:sym typeface="Jost Medium"/>
              </a:defRPr>
            </a:lvl1pPr>
          </a:lstStyle>
          <a:p>
            <a:r>
              <a:rPr lang="ru-RU" sz="1400" b="1" spc="-36" dirty="0">
                <a:solidFill>
                  <a:schemeClr val="bg2">
                    <a:lumMod val="75000"/>
                  </a:schemeClr>
                </a:solidFill>
                <a:latin typeface="Jost Regular"/>
                <a:ea typeface="Jost Regular"/>
                <a:cs typeface="Jost Regular"/>
                <a:sym typeface="Helvetica Neue Medium"/>
              </a:rPr>
              <a:t>Параметры</a:t>
            </a:r>
            <a:r>
              <a:rPr lang="ru-RU" sz="1400" dirty="0">
                <a:solidFill>
                  <a:schemeClr val="tx1"/>
                </a:solidFill>
                <a:latin typeface="Jost Regular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Jost Regular"/>
              </a:rPr>
              <a:t>проекта</a:t>
            </a:r>
            <a:endParaRPr sz="1400" b="1" dirty="0">
              <a:solidFill>
                <a:schemeClr val="tx1"/>
              </a:solidFill>
              <a:latin typeface="Jost Regular"/>
            </a:endParaRPr>
          </a:p>
        </p:txBody>
      </p:sp>
      <p:sp>
        <p:nvSpPr>
          <p:cNvPr id="406" name="Бэклог по заказчикам"/>
          <p:cNvSpPr txBox="1"/>
          <p:nvPr/>
        </p:nvSpPr>
        <p:spPr>
          <a:xfrm>
            <a:off x="961926" y="748825"/>
            <a:ext cx="4152438" cy="282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3959" tIns="43959" rIns="43959" bIns="43959" anchor="ctr">
            <a:spAutoFit/>
          </a:bodyPr>
          <a:lstStyle/>
          <a:p>
            <a:pPr algn="ctr">
              <a:defRPr sz="1200" spc="-24">
                <a:latin typeface="Jost Medium"/>
                <a:ea typeface="Jost Medium"/>
                <a:cs typeface="Jost Medium"/>
                <a:sym typeface="Jost Medium"/>
              </a:defRPr>
            </a:pPr>
            <a:r>
              <a:rPr lang="ru-RU" sz="1400" b="1" spc="-36" dirty="0">
                <a:solidFill>
                  <a:schemeClr val="bg2">
                    <a:lumMod val="75000"/>
                  </a:schemeClr>
                </a:solidFill>
                <a:latin typeface="Jost Regular"/>
                <a:ea typeface="Jost Regular"/>
                <a:cs typeface="Jost Regular"/>
              </a:rPr>
              <a:t>Основные сведения</a:t>
            </a:r>
            <a:endParaRPr sz="1400" b="1" spc="-36" dirty="0">
              <a:solidFill>
                <a:schemeClr val="bg2">
                  <a:lumMod val="75000"/>
                </a:schemeClr>
              </a:solidFill>
              <a:latin typeface="Jost Regular"/>
              <a:ea typeface="Jost Regular"/>
              <a:cs typeface="Jost Regular"/>
            </a:endParaRPr>
          </a:p>
        </p:txBody>
      </p:sp>
      <p:sp>
        <p:nvSpPr>
          <p:cNvPr id="12" name="Прямоугольник"/>
          <p:cNvSpPr/>
          <p:nvPr/>
        </p:nvSpPr>
        <p:spPr>
          <a:xfrm>
            <a:off x="546424" y="1120244"/>
            <a:ext cx="5199052" cy="2740435"/>
          </a:xfrm>
          <a:prstGeom prst="rect">
            <a:avLst/>
          </a:prstGeom>
          <a:solidFill>
            <a:srgbClr val="FAF2EA"/>
          </a:solidFill>
          <a:ln w="12700">
            <a:miter lim="400000"/>
          </a:ln>
        </p:spPr>
        <p:txBody>
          <a:bodyPr lIns="43959" tIns="43959" rIns="43959" bIns="43959" anchor="ctr"/>
          <a:lstStyle/>
          <a:p>
            <a:pPr algn="ctr">
              <a:lnSpc>
                <a:spcPct val="100000"/>
              </a:lnSpc>
              <a:defRPr sz="1400" spc="0">
                <a:solidFill>
                  <a:srgbClr val="FFFFFF"/>
                </a:solidFill>
              </a:defRPr>
            </a:pPr>
            <a:endParaRPr sz="1723"/>
          </a:p>
        </p:txBody>
      </p:sp>
      <p:sp>
        <p:nvSpPr>
          <p:cNvPr id="13" name="TextBox 3"/>
          <p:cNvSpPr txBox="1"/>
          <p:nvPr/>
        </p:nvSpPr>
        <p:spPr>
          <a:xfrm>
            <a:off x="961926" y="1087855"/>
            <a:ext cx="4783550" cy="27728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6268" tIns="56268" rIns="56268" bIns="56268">
            <a:spAutoFit/>
          </a:bodyPr>
          <a:lstStyle/>
          <a:p>
            <a:pPr defTabSz="1125444">
              <a:defRPr sz="1000" spc="-29">
                <a:latin typeface="Jost Regular"/>
                <a:ea typeface="Jost Regular"/>
                <a:cs typeface="Jost Regular"/>
                <a:sym typeface="Jost Regular"/>
              </a:defRPr>
            </a:pPr>
            <a:r>
              <a:rPr lang="ru-RU" sz="1200" dirty="0"/>
              <a:t>Реализуемый проект ГЧП предполагает создание и эксплуатацию трамвайной сети по маршруту «станция метро «</a:t>
            </a:r>
            <a:r>
              <a:rPr lang="ru-RU" sz="1200" dirty="0" err="1"/>
              <a:t>Купчино</a:t>
            </a:r>
            <a:r>
              <a:rPr lang="ru-RU" sz="1200" dirty="0"/>
              <a:t>» – пос. </a:t>
            </a:r>
            <a:r>
              <a:rPr lang="ru-RU" sz="1200" dirty="0" err="1"/>
              <a:t>Шушары</a:t>
            </a:r>
            <a:r>
              <a:rPr lang="ru-RU" sz="1200" dirty="0"/>
              <a:t> – Славянка»</a:t>
            </a:r>
          </a:p>
          <a:p>
            <a:pPr defTabSz="1125444">
              <a:defRPr sz="1000" spc="-29">
                <a:latin typeface="Jost Regular"/>
                <a:ea typeface="Jost Regular"/>
                <a:cs typeface="Jost Regular"/>
                <a:sym typeface="Jost Regular"/>
              </a:defRPr>
            </a:pPr>
            <a:endParaRPr sz="1200" dirty="0"/>
          </a:p>
          <a:p>
            <a:pPr defTabSz="1125444">
              <a:defRPr sz="1000" spc="-29">
                <a:latin typeface="Jost Regular"/>
                <a:ea typeface="Jost Regular"/>
                <a:cs typeface="Jost Regular"/>
                <a:sym typeface="Jost Regular"/>
              </a:defRPr>
            </a:pPr>
            <a:r>
              <a:rPr lang="ru-RU" sz="1200" dirty="0"/>
              <a:t>Нормативно-правовая база Проекта – Федеральный закон №115-ФЗ «О концессионных соглашениях»</a:t>
            </a:r>
          </a:p>
          <a:p>
            <a:pPr defTabSz="1125444">
              <a:defRPr sz="1000" spc="-29">
                <a:latin typeface="Jost Regular"/>
                <a:ea typeface="Jost Regular"/>
                <a:cs typeface="Jost Regular"/>
                <a:sym typeface="Jost Regular"/>
              </a:defRPr>
            </a:pPr>
            <a:endParaRPr sz="1200" dirty="0"/>
          </a:p>
          <a:p>
            <a:pPr defTabSz="1125444">
              <a:defRPr sz="1000" spc="-29">
                <a:latin typeface="Jost Regular"/>
                <a:ea typeface="Jost Regular"/>
                <a:cs typeface="Jost Regular"/>
                <a:sym typeface="Jost Regular"/>
              </a:defRPr>
            </a:pPr>
            <a:r>
              <a:rPr lang="ru-RU" sz="1200" b="1" dirty="0"/>
              <a:t>В рамках проекта Группа развивает свои компетенции благодаря:</a:t>
            </a:r>
          </a:p>
          <a:p>
            <a:pPr defTabSz="1125444">
              <a:defRPr sz="1000" spc="-29">
                <a:latin typeface="Jost Regular"/>
                <a:ea typeface="Jost Regular"/>
                <a:cs typeface="Jost Regular"/>
                <a:sym typeface="Jost Regular"/>
              </a:defRPr>
            </a:pPr>
            <a:endParaRPr lang="ru-RU" sz="1200" dirty="0"/>
          </a:p>
          <a:p>
            <a:pPr defTabSz="1125444">
              <a:defRPr sz="1000" spc="-29">
                <a:latin typeface="Jost Regular"/>
                <a:ea typeface="Jost Regular"/>
                <a:cs typeface="Jost Regular"/>
                <a:sym typeface="Jost Regular"/>
              </a:defRPr>
            </a:pPr>
            <a:r>
              <a:rPr lang="ru-RU" sz="1200" dirty="0"/>
              <a:t>Комплексному управлению проектом</a:t>
            </a:r>
          </a:p>
          <a:p>
            <a:pPr defTabSz="1125444">
              <a:defRPr sz="1000" spc="-29">
                <a:latin typeface="Jost Regular"/>
                <a:ea typeface="Jost Regular"/>
                <a:cs typeface="Jost Regular"/>
                <a:sym typeface="Jost Regular"/>
              </a:defRPr>
            </a:pPr>
            <a:endParaRPr lang="ru-RU" sz="1200" dirty="0"/>
          </a:p>
          <a:p>
            <a:pPr defTabSz="1125444">
              <a:defRPr sz="1000" spc="-29">
                <a:latin typeface="Jost Regular"/>
                <a:ea typeface="Jost Regular"/>
                <a:cs typeface="Jost Regular"/>
                <a:sym typeface="Jost Regular"/>
              </a:defRPr>
            </a:pPr>
            <a:r>
              <a:rPr lang="ru-RU" sz="1200" dirty="0"/>
              <a:t>Выполнению функций генерального подрядчика по контракту с Концессионером на создание Объекта</a:t>
            </a:r>
          </a:p>
          <a:p>
            <a:pPr defTabSz="1125444">
              <a:defRPr sz="1000" spc="-29">
                <a:latin typeface="Jost Regular"/>
                <a:ea typeface="Jost Regular"/>
                <a:cs typeface="Jost Regular"/>
                <a:sym typeface="Jost Regular"/>
              </a:defRPr>
            </a:pPr>
            <a:endParaRPr sz="1200" dirty="0"/>
          </a:p>
          <a:p>
            <a:pPr defTabSz="1125444">
              <a:defRPr sz="1000" spc="-29">
                <a:latin typeface="Jost Regular"/>
                <a:ea typeface="Jost Regular"/>
                <a:cs typeface="Jost Regular"/>
                <a:sym typeface="Jost Regular"/>
              </a:defRPr>
            </a:pPr>
            <a:r>
              <a:rPr lang="ru-RU" sz="1200" dirty="0"/>
              <a:t>Организации эксплуатации объекта</a:t>
            </a:r>
          </a:p>
        </p:txBody>
      </p:sp>
      <p:pic>
        <p:nvPicPr>
          <p:cNvPr id="15" name="для списка.png" descr="для списка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609" y="1158532"/>
            <a:ext cx="273290" cy="188105"/>
          </a:xfrm>
          <a:prstGeom prst="rect">
            <a:avLst/>
          </a:prstGeom>
          <a:ln w="12700">
            <a:miter lim="400000"/>
          </a:ln>
        </p:spPr>
      </p:pic>
      <p:pic>
        <p:nvPicPr>
          <p:cNvPr id="16" name="для списка.png" descr="для списка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609" y="1814119"/>
            <a:ext cx="273290" cy="188105"/>
          </a:xfrm>
          <a:prstGeom prst="rect">
            <a:avLst/>
          </a:prstGeom>
          <a:ln w="12700">
            <a:miter lim="400000"/>
          </a:ln>
        </p:spPr>
      </p:pic>
      <p:pic>
        <p:nvPicPr>
          <p:cNvPr id="20" name="для списка.png" descr="для списка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636" y="3145085"/>
            <a:ext cx="273290" cy="188106"/>
          </a:xfrm>
          <a:prstGeom prst="rect">
            <a:avLst/>
          </a:prstGeom>
          <a:ln w="12700">
            <a:miter lim="400000"/>
          </a:ln>
        </p:spPr>
      </p:pic>
      <p:graphicFrame>
        <p:nvGraphicFramePr>
          <p:cNvPr id="22" name="Таблица 3"/>
          <p:cNvGraphicFramePr/>
          <p:nvPr>
            <p:extLst>
              <p:ext uri="{D42A27DB-BD31-4B8C-83A1-F6EECF244321}">
                <p14:modId xmlns:p14="http://schemas.microsoft.com/office/powerpoint/2010/main" val="1216950057"/>
              </p:ext>
            </p:extLst>
          </p:nvPr>
        </p:nvGraphicFramePr>
        <p:xfrm>
          <a:off x="640202" y="4190711"/>
          <a:ext cx="5098128" cy="2330739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3876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105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8596">
                <a:tc>
                  <a:txBody>
                    <a:bodyPr/>
                    <a:lstStyle/>
                    <a:p>
                      <a:pPr marL="0" marR="0" indent="0" algn="l" defTabSz="914400" rtl="0" fontAlgn="auto" latinLnBrk="0" hangingPunct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000" spc="-29">
                          <a:latin typeface="Jost Regular"/>
                          <a:ea typeface="Jost Regular"/>
                          <a:cs typeface="Jost Regular"/>
                          <a:sym typeface="Jost Regular"/>
                        </a:defRPr>
                      </a:pPr>
                      <a:r>
                        <a:rPr kumimoji="0" lang="ru-RU" sz="1400" b="0" i="0" u="none" strike="noStrike" cap="none" spc="-29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Jost Regular"/>
                          <a:ea typeface="Jost Regular"/>
                          <a:cs typeface="Jost Regular"/>
                          <a:sym typeface="Helvetica Neue Medium"/>
                        </a:rPr>
                        <a:t>Капитальные расходы </a:t>
                      </a:r>
                    </a:p>
                    <a:p>
                      <a:pPr marL="0" marR="0" indent="0" algn="l" defTabSz="914400" rtl="0" fontAlgn="auto" latinLnBrk="0" hangingPunct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000" spc="-29">
                          <a:latin typeface="Jost Regular"/>
                          <a:ea typeface="Jost Regular"/>
                          <a:cs typeface="Jost Regular"/>
                          <a:sym typeface="Jost Regular"/>
                        </a:defRPr>
                      </a:pPr>
                      <a:r>
                        <a:rPr kumimoji="0" lang="ru-RU" sz="1400" b="0" i="0" u="none" strike="noStrike" cap="none" spc="-29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Jost Regular"/>
                          <a:ea typeface="Jost Regular"/>
                          <a:cs typeface="Jost Regular"/>
                          <a:sym typeface="Helvetica Neue Medium"/>
                        </a:rPr>
                        <a:t>(с НДС)</a:t>
                      </a:r>
                      <a:endParaRPr kumimoji="0" sz="1400" b="0" i="0" u="none" strike="noStrike" cap="none" spc="-29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Tx/>
                        <a:latin typeface="Jost Regular"/>
                        <a:ea typeface="Jost Regular"/>
                        <a:cs typeface="Jost Regular"/>
                        <a:sym typeface="Helvetica Neue Medium"/>
                      </a:endParaRPr>
                    </a:p>
                  </a:txBody>
                  <a:tcPr marL="11723" marR="11723" marT="11723" marB="11723" anchor="ctr" horzOverflow="overflow">
                    <a:lnL w="12700" cap="flat">
                      <a:noFill/>
                      <a:miter lim="400000"/>
                    </a:lnL>
                    <a:lnR w="12700" cap="flat">
                      <a:noFill/>
                      <a:miter lim="400000"/>
                    </a:lnR>
                    <a:lnT w="254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F2EA"/>
                    </a:solidFill>
                  </a:tcPr>
                </a:tc>
                <a:tc>
                  <a:txBody>
                    <a:bodyPr/>
                    <a:lstStyle/>
                    <a:p>
                      <a:pPr defTabSz="914400">
                        <a:defRPr sz="1800"/>
                      </a:pPr>
                      <a:r>
                        <a:rPr lang="en-US" sz="1400" spc="-33" baseline="0" dirty="0" smtClean="0">
                          <a:latin typeface="Jost Regular"/>
                          <a:ea typeface="Jost Regular"/>
                          <a:cs typeface="Jost Regular"/>
                          <a:sym typeface="Jost Regular"/>
                        </a:rPr>
                        <a:t>2</a:t>
                      </a:r>
                      <a:r>
                        <a:rPr lang="ru-RU" sz="1400" spc="-33" baseline="0" dirty="0" smtClean="0">
                          <a:latin typeface="Jost Regular"/>
                          <a:ea typeface="Jost Regular"/>
                          <a:cs typeface="Jost Regular"/>
                          <a:sym typeface="Jost Regular"/>
                        </a:rPr>
                        <a:t>5</a:t>
                      </a:r>
                      <a:r>
                        <a:rPr lang="en-US" sz="1400" spc="-33" baseline="0" dirty="0" smtClean="0">
                          <a:latin typeface="Jost Regular"/>
                          <a:ea typeface="Jost Regular"/>
                          <a:cs typeface="Jost Regular"/>
                          <a:sym typeface="Jost Regular"/>
                        </a:rPr>
                        <a:t> </a:t>
                      </a:r>
                      <a:r>
                        <a:rPr lang="ru-RU" sz="1400" spc="-33" baseline="0" dirty="0" smtClean="0">
                          <a:latin typeface="Jost Regular"/>
                          <a:ea typeface="Jost Regular"/>
                          <a:cs typeface="Jost Regular"/>
                          <a:sym typeface="Jost Regular"/>
                        </a:rPr>
                        <a:t>млрд руб.</a:t>
                      </a:r>
                      <a:endParaRPr sz="1400" spc="-33" dirty="0">
                        <a:latin typeface="Jost Regular"/>
                        <a:ea typeface="Jost Regular"/>
                        <a:cs typeface="Jost Regular"/>
                        <a:sym typeface="Jost Regular"/>
                      </a:endParaRPr>
                    </a:p>
                  </a:txBody>
                  <a:tcPr marL="11723" marR="11723" marT="11723" marB="11723" anchor="ctr" horzOverflow="overflow">
                    <a:lnL w="12700" cap="flat">
                      <a:noFill/>
                      <a:miter lim="400000"/>
                    </a:lnL>
                    <a:lnR w="12700" cap="flat">
                      <a:noFill/>
                      <a:miter lim="400000"/>
                    </a:lnR>
                    <a:lnT w="254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F2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8529">
                <a:tc>
                  <a:txBody>
                    <a:bodyPr/>
                    <a:lstStyle/>
                    <a:p>
                      <a:pPr marL="0" marR="0" indent="0" algn="l" defTabSz="914400" rtl="0" fontAlgn="auto" latinLnBrk="0" hangingPunct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000" spc="-29">
                          <a:latin typeface="Jost Regular"/>
                          <a:ea typeface="Jost Regular"/>
                          <a:cs typeface="Jost Regular"/>
                          <a:sym typeface="Jost Regular"/>
                        </a:defRPr>
                      </a:pPr>
                      <a:r>
                        <a:rPr kumimoji="0" lang="ru-RU" sz="1400" b="0" i="0" u="none" strike="noStrike" cap="none" spc="-29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Jost Regular"/>
                          <a:ea typeface="Jost Regular"/>
                          <a:cs typeface="Jost Regular"/>
                          <a:sym typeface="Helvetica Neue Medium"/>
                        </a:rPr>
                        <a:t>Капитальный грант</a:t>
                      </a:r>
                      <a:endParaRPr kumimoji="0" sz="1400" b="0" i="0" u="none" strike="noStrike" cap="none" spc="-29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Tx/>
                        <a:latin typeface="Jost Regular"/>
                        <a:ea typeface="Jost Regular"/>
                        <a:cs typeface="Jost Regular"/>
                        <a:sym typeface="Helvetica Neue Medium"/>
                      </a:endParaRPr>
                    </a:p>
                  </a:txBody>
                  <a:tcPr marL="11723" marR="11723" marT="11723" marB="11723" anchor="ctr" horzOverflow="overflow">
                    <a:lnT w="12700">
                      <a:noFill/>
                      <a:miter lim="400000"/>
                    </a:lnT>
                    <a:lnB w="12700">
                      <a:solidFill>
                        <a:srgbClr val="FFFFFF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defTabSz="914400">
                        <a:defRPr sz="1800"/>
                      </a:pPr>
                      <a:r>
                        <a:rPr lang="ru-RU" sz="1400" spc="-33" dirty="0" smtClean="0">
                          <a:latin typeface="Jost Regular"/>
                          <a:ea typeface="Jost Regular"/>
                          <a:cs typeface="Jost Regular"/>
                          <a:sym typeface="Jost Regular"/>
                        </a:rPr>
                        <a:t>Отсутствует</a:t>
                      </a:r>
                      <a:endParaRPr sz="1400" spc="-33" dirty="0">
                        <a:latin typeface="Jost Regular"/>
                        <a:ea typeface="Jost Regular"/>
                        <a:cs typeface="Jost Regular"/>
                        <a:sym typeface="Jost Regular"/>
                      </a:endParaRPr>
                    </a:p>
                  </a:txBody>
                  <a:tcPr marL="11723" marR="11723" marT="11723" marB="11723" anchor="ctr" horzOverflow="overflow">
                    <a:lnT w="12700">
                      <a:noFill/>
                      <a:miter lim="400000"/>
                    </a:lnT>
                    <a:lnB w="12700">
                      <a:solidFill>
                        <a:srgbClr val="FFFFFF"/>
                      </a:solidFill>
                      <a:miter lim="400000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596">
                <a:tc>
                  <a:txBody>
                    <a:bodyPr/>
                    <a:lstStyle/>
                    <a:p>
                      <a:pPr marL="0" marR="0" indent="0" algn="l" defTabSz="914400" rtl="0" fontAlgn="auto" latinLnBrk="0" hangingPunct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000" spc="-29">
                          <a:latin typeface="Jost Regular"/>
                          <a:ea typeface="Jost Regular"/>
                          <a:cs typeface="Jost Regular"/>
                          <a:sym typeface="Jost Regular"/>
                        </a:defRPr>
                      </a:pPr>
                      <a:r>
                        <a:rPr kumimoji="0" lang="ru-RU" sz="1400" b="0" i="0" u="none" strike="noStrike" cap="none" spc="-29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Jost Regular"/>
                          <a:ea typeface="Jost Regular"/>
                          <a:cs typeface="Jost Regular"/>
                          <a:sym typeface="Jost Regular"/>
                        </a:rPr>
                        <a:t>Общая длина трамвайных путей</a:t>
                      </a:r>
                      <a:endParaRPr kumimoji="0" sz="1400" b="0" i="0" u="none" strike="noStrike" cap="none" spc="-29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Tx/>
                        <a:latin typeface="Jost Regular"/>
                        <a:ea typeface="Jost Regular"/>
                        <a:cs typeface="Jost Regular"/>
                        <a:sym typeface="Jost Regular"/>
                      </a:endParaRPr>
                    </a:p>
                  </a:txBody>
                  <a:tcPr marL="11723" marR="11723" marT="11723" marB="11723" anchor="ctr" horzOverflow="overflow">
                    <a:lnT w="12700">
                      <a:solidFill>
                        <a:srgbClr val="FFFFFF"/>
                      </a:solidFill>
                      <a:miter lim="400000"/>
                    </a:lnT>
                    <a:lnB w="12700">
                      <a:solidFill>
                        <a:srgbClr val="FFFFFF"/>
                      </a:solidFill>
                      <a:miter lim="400000"/>
                    </a:lnB>
                    <a:solidFill>
                      <a:srgbClr val="FAF2EA"/>
                    </a:solidFill>
                  </a:tcPr>
                </a:tc>
                <a:tc>
                  <a:txBody>
                    <a:bodyPr/>
                    <a:lstStyle/>
                    <a:p>
                      <a:pPr defTabSz="914400">
                        <a:defRPr sz="1800"/>
                      </a:pPr>
                      <a:r>
                        <a:rPr lang="ru-RU" sz="1400" spc="-33" dirty="0" smtClean="0">
                          <a:latin typeface="Jost Regular"/>
                          <a:ea typeface="Jost Regular"/>
                          <a:cs typeface="Jost Regular"/>
                          <a:sym typeface="Jost Regular"/>
                        </a:rPr>
                        <a:t>21 км</a:t>
                      </a:r>
                      <a:endParaRPr sz="1400" spc="-33" dirty="0">
                        <a:latin typeface="Jost Regular"/>
                        <a:ea typeface="Jost Regular"/>
                        <a:cs typeface="Jost Regular"/>
                        <a:sym typeface="Jost Regular"/>
                      </a:endParaRPr>
                    </a:p>
                  </a:txBody>
                  <a:tcPr marL="11723" marR="11723" marT="11723" marB="11723" anchor="ctr" horzOverflow="overflow">
                    <a:lnT w="12700">
                      <a:solidFill>
                        <a:srgbClr val="FFFFFF"/>
                      </a:solidFill>
                      <a:miter lim="400000"/>
                    </a:lnT>
                    <a:lnB w="12700">
                      <a:solidFill>
                        <a:srgbClr val="FFFFFF"/>
                      </a:solidFill>
                      <a:miter lim="400000"/>
                    </a:lnB>
                    <a:solidFill>
                      <a:srgbClr val="FAF2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8529">
                <a:tc>
                  <a:txBody>
                    <a:bodyPr/>
                    <a:lstStyle/>
                    <a:p>
                      <a:pPr marL="0" marR="0" indent="0" algn="l" defTabSz="914400" rtl="0" fontAlgn="auto" latinLnBrk="0" hangingPunct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000" spc="-29">
                          <a:latin typeface="Jost Regular"/>
                          <a:ea typeface="Jost Regular"/>
                          <a:cs typeface="Jost Regular"/>
                          <a:sym typeface="Jost Regular"/>
                        </a:defRPr>
                      </a:pPr>
                      <a:r>
                        <a:rPr kumimoji="0" lang="ru-RU" sz="1400" b="0" i="0" u="none" strike="noStrike" cap="none" spc="-29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Jost Regular"/>
                          <a:ea typeface="Jost Regular"/>
                          <a:cs typeface="Jost Regular"/>
                          <a:sym typeface="Jost Regular"/>
                        </a:rPr>
                        <a:t>Срок КС</a:t>
                      </a:r>
                      <a:endParaRPr kumimoji="0" sz="1400" b="0" i="0" u="none" strike="noStrike" cap="none" spc="-29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Tx/>
                        <a:latin typeface="Jost Regular"/>
                        <a:ea typeface="Jost Regular"/>
                        <a:cs typeface="Jost Regular"/>
                        <a:sym typeface="Jost Regular"/>
                      </a:endParaRPr>
                    </a:p>
                  </a:txBody>
                  <a:tcPr marL="11723" marR="11723" marT="11723" marB="11723" anchor="ctr" horzOverflow="overflow">
                    <a:lnT w="12700">
                      <a:solidFill>
                        <a:srgbClr val="FFFFFF"/>
                      </a:solidFill>
                      <a:miter lim="400000"/>
                    </a:lnT>
                    <a:lnB w="12700">
                      <a:solidFill>
                        <a:srgbClr val="FFFFFF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defTabSz="914400">
                        <a:defRPr sz="1800"/>
                      </a:pPr>
                      <a:r>
                        <a:rPr lang="ru-RU" sz="1400" spc="-33" dirty="0" smtClean="0">
                          <a:latin typeface="Jost Regular"/>
                          <a:ea typeface="Jost Regular"/>
                          <a:cs typeface="Jost Regular"/>
                          <a:sym typeface="Jost Regular"/>
                        </a:rPr>
                        <a:t>30 лет</a:t>
                      </a:r>
                      <a:endParaRPr sz="1400" spc="-33" dirty="0">
                        <a:latin typeface="Jost Regular"/>
                        <a:ea typeface="Jost Regular"/>
                        <a:cs typeface="Jost Regular"/>
                        <a:sym typeface="Jost Regular"/>
                      </a:endParaRPr>
                    </a:p>
                  </a:txBody>
                  <a:tcPr marL="11723" marR="11723" marT="11723" marB="11723" anchor="ctr" horzOverflow="overflow">
                    <a:lnT w="12700">
                      <a:solidFill>
                        <a:srgbClr val="FFFFFF"/>
                      </a:solidFill>
                      <a:miter lim="400000"/>
                    </a:lnT>
                    <a:lnB w="12700">
                      <a:solidFill>
                        <a:srgbClr val="FFFFFF"/>
                      </a:solidFill>
                      <a:miter lim="400000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4348">
                <a:tc>
                  <a:txBody>
                    <a:bodyPr/>
                    <a:lstStyle/>
                    <a:p>
                      <a:pPr marL="0" marR="0" indent="0" algn="l" defTabSz="914400" rtl="0" fontAlgn="auto" latinLnBrk="0" hangingPunct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000" spc="-29">
                          <a:latin typeface="Jost Regular"/>
                          <a:ea typeface="Jost Regular"/>
                          <a:cs typeface="Jost Regular"/>
                          <a:sym typeface="Jost Regular"/>
                        </a:defRPr>
                      </a:pPr>
                      <a:r>
                        <a:rPr kumimoji="0" lang="ru-RU" sz="1400" b="0" i="0" u="none" strike="noStrike" cap="none" spc="-29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Jost Regular"/>
                          <a:ea typeface="Jost Regular"/>
                          <a:cs typeface="Jost Regular"/>
                          <a:sym typeface="Jost SemiBold"/>
                        </a:rPr>
                        <a:t>Количество трамваев</a:t>
                      </a:r>
                      <a:endParaRPr kumimoji="0" sz="1400" b="0" i="0" u="none" strike="noStrike" cap="none" spc="-29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Tx/>
                        <a:latin typeface="Jost Regular"/>
                        <a:ea typeface="Jost Regular"/>
                        <a:cs typeface="Jost Regular"/>
                        <a:sym typeface="Jost SemiBold"/>
                      </a:endParaRPr>
                    </a:p>
                  </a:txBody>
                  <a:tcPr marL="11723" marR="11723" marT="11723" marB="11723" anchor="ctr" horzOverflow="overflow">
                    <a:lnT w="12700">
                      <a:solidFill>
                        <a:srgbClr val="FFFFFF"/>
                      </a:solidFill>
                      <a:miter lim="400000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AF2EA"/>
                    </a:solidFill>
                  </a:tcPr>
                </a:tc>
                <a:tc>
                  <a:txBody>
                    <a:bodyPr/>
                    <a:lstStyle/>
                    <a:p>
                      <a:pPr defTabSz="914400">
                        <a:defRPr spc="-33">
                          <a:latin typeface="Jost SemiBold"/>
                          <a:ea typeface="Jost SemiBold"/>
                          <a:cs typeface="Jost SemiBold"/>
                          <a:sym typeface="Jost SemiBold"/>
                        </a:defRPr>
                      </a:pPr>
                      <a:r>
                        <a:rPr lang="ru-RU" sz="1400" dirty="0" smtClean="0">
                          <a:latin typeface="Jost Regular"/>
                        </a:rPr>
                        <a:t>Не</a:t>
                      </a:r>
                      <a:r>
                        <a:rPr lang="ru-RU" sz="1400" baseline="0" dirty="0" smtClean="0">
                          <a:latin typeface="Jost Regular"/>
                        </a:rPr>
                        <a:t> менее 22</a:t>
                      </a:r>
                      <a:endParaRPr sz="1400" dirty="0">
                        <a:latin typeface="Jost Regular"/>
                      </a:endParaRPr>
                    </a:p>
                  </a:txBody>
                  <a:tcPr marL="11723" marR="11723" marT="11723" marB="11723" anchor="ctr" horzOverflow="overflow">
                    <a:lnT w="12700">
                      <a:solidFill>
                        <a:srgbClr val="FFFFFF"/>
                      </a:solidFill>
                      <a:miter lim="400000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AF2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8529">
                <a:tc>
                  <a:txBody>
                    <a:bodyPr/>
                    <a:lstStyle/>
                    <a:p>
                      <a:pPr marL="0" marR="0" indent="0" algn="l" defTabSz="914400" rtl="0" fontAlgn="auto" latinLnBrk="0" hangingPunct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000" spc="-29">
                          <a:latin typeface="Jost Regular"/>
                          <a:ea typeface="Jost Regular"/>
                          <a:cs typeface="Jost Regular"/>
                          <a:sym typeface="Jost Regular"/>
                        </a:defRPr>
                      </a:pPr>
                      <a:r>
                        <a:rPr kumimoji="0" lang="ru-RU" sz="1400" b="0" i="0" u="none" strike="noStrike" cap="none" spc="-29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Jost Regular"/>
                          <a:ea typeface="Jost Regular"/>
                          <a:cs typeface="Jost Regular"/>
                          <a:sym typeface="Jost SemiBold"/>
                        </a:rPr>
                        <a:t>Инвестиционная фаза</a:t>
                      </a:r>
                      <a:endParaRPr kumimoji="0" sz="1400" b="0" i="0" u="none" strike="noStrike" cap="none" spc="-29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Tx/>
                        <a:latin typeface="Jost Regular"/>
                        <a:ea typeface="Jost Regular"/>
                        <a:cs typeface="Jost Regular"/>
                        <a:sym typeface="Jost SemiBold"/>
                      </a:endParaRPr>
                    </a:p>
                  </a:txBody>
                  <a:tcPr marL="11723" marR="11723" marT="11723" marB="11723" anchor="ctr" horzOverflow="overflow">
                    <a:lnT w="12700">
                      <a:solidFill>
                        <a:srgbClr val="FFFFFF"/>
                      </a:solidFill>
                      <a:miter lim="400000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defTabSz="914400">
                        <a:defRPr spc="-33">
                          <a:latin typeface="Jost SemiBold"/>
                          <a:ea typeface="Jost SemiBold"/>
                          <a:cs typeface="Jost SemiBold"/>
                          <a:sym typeface="Jost SemiBold"/>
                        </a:defRPr>
                      </a:pPr>
                      <a:r>
                        <a:rPr lang="ru-RU" sz="1400" dirty="0" smtClean="0">
                          <a:latin typeface="Jost Regular"/>
                        </a:rPr>
                        <a:t>4,5 года</a:t>
                      </a:r>
                      <a:endParaRPr sz="1400" dirty="0">
                        <a:latin typeface="Jost Regular"/>
                      </a:endParaRPr>
                    </a:p>
                  </a:txBody>
                  <a:tcPr marL="11723" marR="11723" marT="11723" marB="11723" anchor="ctr" horzOverflow="overflow">
                    <a:lnT w="12700">
                      <a:solidFill>
                        <a:srgbClr val="FFFFFF"/>
                      </a:solidFill>
                      <a:miter lim="400000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7527421"/>
                  </a:ext>
                </a:extLst>
              </a:tr>
              <a:tr h="473612">
                <a:tc>
                  <a:txBody>
                    <a:bodyPr/>
                    <a:lstStyle/>
                    <a:p>
                      <a:pPr marL="0" marR="0" indent="0" algn="l" defTabSz="914400" rtl="0" fontAlgn="auto" latinLnBrk="0" hangingPunct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000" spc="-29">
                          <a:latin typeface="Jost Regular"/>
                          <a:ea typeface="Jost Regular"/>
                          <a:cs typeface="Jost Regular"/>
                          <a:sym typeface="Jost Regular"/>
                        </a:defRPr>
                      </a:pPr>
                      <a:r>
                        <a:rPr kumimoji="0" lang="ru-RU" sz="1400" b="0" i="0" u="none" strike="noStrike" cap="none" spc="-29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Jost Regular"/>
                          <a:ea typeface="Jost Regular"/>
                          <a:cs typeface="Jost Regular"/>
                          <a:sym typeface="Jost SemiBold"/>
                        </a:rPr>
                        <a:t>Платежный механизм</a:t>
                      </a:r>
                      <a:endParaRPr kumimoji="0" sz="1400" b="0" i="0" u="none" strike="noStrike" cap="none" spc="-29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Tx/>
                        <a:latin typeface="Jost Regular"/>
                        <a:ea typeface="Jost Regular"/>
                        <a:cs typeface="Jost Regular"/>
                        <a:sym typeface="Jost SemiBold"/>
                      </a:endParaRPr>
                    </a:p>
                  </a:txBody>
                  <a:tcPr marL="11723" marR="11723" marT="11723" marB="11723" anchor="ctr" horzOverflow="overflow">
                    <a:lnT w="12700">
                      <a:solidFill>
                        <a:srgbClr val="FFFFFF"/>
                      </a:solidFill>
                      <a:miter lim="400000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AF2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pc="-33">
                          <a:latin typeface="Jost SemiBold"/>
                          <a:ea typeface="Jost SemiBold"/>
                          <a:cs typeface="Jost SemiBold"/>
                          <a:sym typeface="Jost SemiBold"/>
                        </a:defRPr>
                      </a:pPr>
                      <a:r>
                        <a:rPr lang="ru-RU" sz="1400" b="0" i="0" u="none" strike="noStrike" cap="none" spc="-33" baseline="0" dirty="0" smtClean="0">
                          <a:solidFill>
                            <a:srgbClr val="000000"/>
                          </a:solidFill>
                          <a:uFillTx/>
                          <a:latin typeface="Jost Regular"/>
                          <a:ea typeface="Jost SemiBold" pitchFamily="2" charset="-52"/>
                          <a:cs typeface="Jost SemiBold"/>
                          <a:sym typeface="Helvetica Neue Light"/>
                        </a:rPr>
                        <a:t>Минимальный гарантированный доход</a:t>
                      </a:r>
                      <a:endParaRPr sz="1400" b="0" i="0" u="none" strike="noStrike" cap="none" spc="-33" baseline="0" dirty="0">
                        <a:solidFill>
                          <a:srgbClr val="000000"/>
                        </a:solidFill>
                        <a:uFillTx/>
                        <a:latin typeface="Jost Regular"/>
                        <a:ea typeface="Jost SemiBold" pitchFamily="2" charset="-52"/>
                        <a:cs typeface="Jost SemiBold"/>
                        <a:sym typeface="Helvetica Neue Light"/>
                      </a:endParaRPr>
                    </a:p>
                  </a:txBody>
                  <a:tcPr marL="11723" marR="11723" marT="11723" marB="11723" anchor="ctr" horzOverflow="overflow">
                    <a:lnT w="12700">
                      <a:solidFill>
                        <a:srgbClr val="FFFFFF"/>
                      </a:solidFill>
                      <a:miter lim="400000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AF2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530187"/>
                  </a:ext>
                </a:extLst>
              </a:tr>
            </a:tbl>
          </a:graphicData>
        </a:graphic>
      </p:graphicFrame>
      <p:pic>
        <p:nvPicPr>
          <p:cNvPr id="33" name="видео 3-2.mp4" descr="видео 3-2.mp4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>
            <a:extLst/>
          </a:blip>
          <a:srcRect l="33801" r="10729"/>
          <a:stretch/>
        </p:blipFill>
        <p:spPr>
          <a:xfrm>
            <a:off x="5968304" y="1158532"/>
            <a:ext cx="5908104" cy="5086045"/>
          </a:xfrm>
          <a:prstGeom prst="rect">
            <a:avLst/>
          </a:prstGeom>
          <a:ln w="12700">
            <a:miter lim="400000"/>
          </a:ln>
        </p:spPr>
      </p:pic>
      <p:pic>
        <p:nvPicPr>
          <p:cNvPr id="18" name="для списка.png" descr="для списка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123" y="3534944"/>
            <a:ext cx="273290" cy="188106"/>
          </a:xfrm>
          <a:prstGeom prst="rect">
            <a:avLst/>
          </a:prstGeom>
          <a:ln w="12700">
            <a:miter lim="400000"/>
          </a:ln>
        </p:spPr>
      </p:pic>
      <p:pic>
        <p:nvPicPr>
          <p:cNvPr id="19" name="для списка.png" descr="для списка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123" y="2744468"/>
            <a:ext cx="273290" cy="188106"/>
          </a:xfrm>
          <a:prstGeom prst="rect">
            <a:avLst/>
          </a:prstGeom>
          <a:ln w="12700">
            <a:miter lim="400000"/>
          </a:ln>
        </p:spPr>
      </p:pic>
      <p:sp>
        <p:nvSpPr>
          <p:cNvPr id="25" name="Бэклог по заказчикам"/>
          <p:cNvSpPr txBox="1"/>
          <p:nvPr/>
        </p:nvSpPr>
        <p:spPr>
          <a:xfrm>
            <a:off x="5861089" y="758527"/>
            <a:ext cx="2553841" cy="282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3959" tIns="43959" rIns="43959" bIns="4395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>
              <a:defRPr sz="1200" b="1" spc="-29">
                <a:latin typeface="Jost Regular"/>
                <a:ea typeface="Jost Regular"/>
                <a:cs typeface="Jost Regular"/>
              </a:defRPr>
            </a:lvl1pPr>
          </a:lstStyle>
          <a:p>
            <a:pPr algn="ctr">
              <a:defRPr sz="1200" spc="-24">
                <a:latin typeface="Jost Medium"/>
                <a:ea typeface="Jost Medium"/>
                <a:cs typeface="Jost Medium"/>
                <a:sym typeface="Jost Medium"/>
              </a:defRPr>
            </a:pPr>
            <a:r>
              <a:rPr lang="ru-RU" sz="1400" dirty="0">
                <a:solidFill>
                  <a:schemeClr val="bg2">
                    <a:lumMod val="75000"/>
                  </a:schemeClr>
                </a:solidFill>
              </a:rPr>
              <a:t>Трассировка объекта</a:t>
            </a:r>
            <a:endParaRPr sz="14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23" name="Номер слайда"/>
          <p:cNvSpPr txBox="1">
            <a:spLocks noGrp="1"/>
          </p:cNvSpPr>
          <p:nvPr>
            <p:ph type="sldNum" sz="quarter" idx="4294967295"/>
          </p:nvPr>
        </p:nvSpPr>
        <p:spPr>
          <a:xfrm>
            <a:off x="11591117" y="6375401"/>
            <a:ext cx="284614" cy="292099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E49044"/>
                </a:solidFill>
                <a:latin typeface="Jost Regular"/>
                <a:ea typeface="Jost Regular"/>
                <a:cs typeface="Jost Regular"/>
                <a:sym typeface="Jost Regular"/>
              </a:defRPr>
            </a:lvl1pPr>
          </a:lstStyle>
          <a:p>
            <a:fld id="{86CB4B4D-7CA3-9044-876B-883B54F8677D}" type="slidenum">
              <a:t>4</a:t>
            </a:fld>
            <a:endParaRPr dirty="0"/>
          </a:p>
        </p:txBody>
      </p:sp>
      <p:sp>
        <p:nvSpPr>
          <p:cNvPr id="24" name="Прямоугольник"/>
          <p:cNvSpPr/>
          <p:nvPr/>
        </p:nvSpPr>
        <p:spPr>
          <a:xfrm>
            <a:off x="-1" y="-12704"/>
            <a:ext cx="12192001" cy="1050865"/>
          </a:xfrm>
          <a:prstGeom prst="rect">
            <a:avLst/>
          </a:prstGeom>
          <a:solidFill>
            <a:srgbClr val="4B4A4A"/>
          </a:solidFill>
          <a:ln w="12700">
            <a:miter lim="400000"/>
          </a:ln>
        </p:spPr>
        <p:txBody>
          <a:bodyPr lIns="43959" tIns="43959" rIns="43959" bIns="43959" anchor="ctr"/>
          <a:lstStyle/>
          <a:p>
            <a:pPr algn="ctr">
              <a:lnSpc>
                <a:spcPct val="100000"/>
              </a:lnSpc>
              <a:defRPr sz="1400" spc="0">
                <a:solidFill>
                  <a:srgbClr val="E49044"/>
                </a:solidFill>
              </a:defRPr>
            </a:pPr>
            <a:endParaRPr sz="1723"/>
          </a:p>
        </p:txBody>
      </p:sp>
      <p:pic>
        <p:nvPicPr>
          <p:cNvPr id="26" name="Изображение" descr="Изображение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44617" y="129403"/>
            <a:ext cx="666865" cy="784801"/>
          </a:xfrm>
          <a:prstGeom prst="rect">
            <a:avLst/>
          </a:prstGeom>
          <a:ln w="12700">
            <a:miter lim="400000"/>
          </a:ln>
        </p:spPr>
      </p:pic>
      <p:sp>
        <p:nvSpPr>
          <p:cNvPr id="398" name="Бэклог компании на 31.12.2019"/>
          <p:cNvSpPr txBox="1"/>
          <p:nvPr/>
        </p:nvSpPr>
        <p:spPr>
          <a:xfrm>
            <a:off x="571267" y="298283"/>
            <a:ext cx="9296443" cy="4581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3959" tIns="43959" rIns="43959" bIns="43959" anchor="ctr">
            <a:spAutoFit/>
          </a:bodyPr>
          <a:lstStyle/>
          <a:p>
            <a:pPr marL="88900">
              <a:lnSpc>
                <a:spcPct val="100000"/>
              </a:lnSpc>
              <a:defRPr sz="2100" b="1" cap="all" spc="42">
                <a:solidFill>
                  <a:srgbClr val="FFFFFF"/>
                </a:solidFill>
                <a:latin typeface="Jost Bold"/>
                <a:ea typeface="Jost Bold"/>
                <a:cs typeface="Jost Bold"/>
                <a:sym typeface="Jost Bold"/>
              </a:defRPr>
            </a:pPr>
            <a:r>
              <a:rPr lang="ru-RU" sz="2400" dirty="0"/>
              <a:t>Роль ГЧП в деятельности ГК «АБЗ-1»</a:t>
            </a:r>
            <a:endParaRPr sz="2400" dirty="0"/>
          </a:p>
        </p:txBody>
      </p:sp>
    </p:spTree>
    <p:extLst>
      <p:ext uri="{BB962C8B-B14F-4D97-AF65-F5344CB8AC3E}">
        <p14:creationId xmlns:p14="http://schemas.microsoft.com/office/powerpoint/2010/main" val="261661384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20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3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395595" y="674403"/>
            <a:ext cx="11230368" cy="2223593"/>
            <a:chOff x="471812" y="1240446"/>
            <a:chExt cx="4229602" cy="2451600"/>
          </a:xfrm>
        </p:grpSpPr>
        <p:sp>
          <p:nvSpPr>
            <p:cNvPr id="8" name="Прямоугольник"/>
            <p:cNvSpPr/>
            <p:nvPr/>
          </p:nvSpPr>
          <p:spPr>
            <a:xfrm>
              <a:off x="471812" y="1240446"/>
              <a:ext cx="4229602" cy="2451600"/>
            </a:xfrm>
            <a:prstGeom prst="rect">
              <a:avLst/>
            </a:prstGeom>
            <a:solidFill>
              <a:srgbClr val="FAF2EA"/>
            </a:solidFill>
            <a:ln w="12700">
              <a:miter lim="400000"/>
            </a:ln>
          </p:spPr>
          <p:txBody>
            <a:bodyPr lIns="43959" tIns="43959" rIns="43959" bIns="43959" anchor="ctr"/>
            <a:lstStyle/>
            <a:p>
              <a:pPr algn="ctr">
                <a:lnSpc>
                  <a:spcPct val="100000"/>
                </a:lnSpc>
                <a:defRPr sz="1400" spc="0">
                  <a:solidFill>
                    <a:srgbClr val="FFFFFF"/>
                  </a:solidFill>
                </a:defRPr>
              </a:pPr>
              <a:endParaRPr sz="1723"/>
            </a:p>
          </p:txBody>
        </p:sp>
        <p:sp>
          <p:nvSpPr>
            <p:cNvPr id="9" name="TextBox 3"/>
            <p:cNvSpPr txBox="1"/>
            <p:nvPr/>
          </p:nvSpPr>
          <p:spPr>
            <a:xfrm>
              <a:off x="776232" y="1723878"/>
              <a:ext cx="3804634" cy="188099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lIns="56268" tIns="56268" rIns="56268" bIns="56268">
              <a:spAutoFit/>
            </a:bodyPr>
            <a:lstStyle/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200" dirty="0"/>
                <a:t>Объем размещенных облигаций: 3 млрд. руб.</a:t>
              </a:r>
            </a:p>
            <a:p>
              <a:pPr defTabSz="1125444">
                <a:lnSpc>
                  <a:spcPct val="80000"/>
                </a:lnSpc>
                <a:buSzPct val="100000"/>
                <a:defRPr sz="1000" spc="-40">
                  <a:latin typeface="Jost Regular"/>
                  <a:ea typeface="Jost Regular"/>
                  <a:cs typeface="Jost Regular"/>
                  <a:sym typeface="Jost Regular"/>
                </a:defRPr>
              </a:pPr>
              <a:endParaRPr lang="ru-RU" sz="1200" dirty="0"/>
            </a:p>
            <a:p>
              <a:pPr defTabSz="1125444">
                <a:lnSpc>
                  <a:spcPct val="80000"/>
                </a:lnSpc>
                <a:buSzPct val="100000"/>
                <a:defRPr sz="1000" spc="-40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200" dirty="0"/>
                <a:t>Срок обращения: 3 года</a:t>
              </a:r>
            </a:p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endParaRPr lang="ru-RU" sz="1200" dirty="0"/>
            </a:p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200" dirty="0"/>
                <a:t>Ставка купона: 12% годовых</a:t>
              </a:r>
            </a:p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endParaRPr lang="ru-RU" sz="1200" dirty="0"/>
            </a:p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200" dirty="0"/>
                <a:t>Периодичность выплат купона: 4 раза в год</a:t>
              </a:r>
            </a:p>
            <a:p>
              <a:pPr defTabSz="1125444">
                <a:lnSpc>
                  <a:spcPct val="80000"/>
                </a:lnSpc>
                <a:buSzPct val="100000"/>
                <a:defRPr sz="1000" spc="-40">
                  <a:latin typeface="Jost Regular"/>
                  <a:ea typeface="Jost Regular"/>
                  <a:cs typeface="Jost Regular"/>
                  <a:sym typeface="Jost Regular"/>
                </a:defRPr>
              </a:pPr>
              <a:endParaRPr lang="ru-RU" sz="1200" dirty="0"/>
            </a:p>
            <a:p>
              <a:pPr defTabSz="1125444">
                <a:lnSpc>
                  <a:spcPct val="80000"/>
                </a:lnSpc>
                <a:buSzPct val="100000"/>
                <a:defRPr sz="1000" spc="-40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200" dirty="0"/>
                <a:t>Рейтинг выпуска: </a:t>
              </a:r>
              <a:r>
                <a:rPr lang="en-US" sz="1200" dirty="0" err="1"/>
                <a:t>ruBBB</a:t>
              </a:r>
              <a:r>
                <a:rPr lang="en-US" sz="1200" dirty="0"/>
                <a:t>- (</a:t>
              </a:r>
              <a:r>
                <a:rPr lang="ru-RU" sz="1200" dirty="0" err="1"/>
                <a:t>стаб</a:t>
              </a:r>
              <a:r>
                <a:rPr lang="ru-RU" sz="1200" dirty="0"/>
                <a:t>.) –  подтверждение Эксперт РА 05.03.2021 г.</a:t>
              </a:r>
            </a:p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endParaRPr lang="ru-RU" sz="1231" dirty="0"/>
            </a:p>
          </p:txBody>
        </p:sp>
      </p:grpSp>
      <p:sp>
        <p:nvSpPr>
          <p:cNvPr id="16" name="Текст"/>
          <p:cNvSpPr txBox="1"/>
          <p:nvPr/>
        </p:nvSpPr>
        <p:spPr>
          <a:xfrm>
            <a:off x="11783187" y="7172081"/>
            <a:ext cx="88841" cy="2971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3959" tIns="43959" rIns="43959" bIns="43959">
            <a:spAutoFit/>
          </a:bodyPr>
          <a:lstStyle>
            <a:lvl1pPr algn="ctr">
              <a:lnSpc>
                <a:spcPct val="100000"/>
              </a:lnSpc>
              <a:defRPr spc="0">
                <a:solidFill>
                  <a:srgbClr val="E49044"/>
                </a:solidFill>
                <a:latin typeface="Jost Regular"/>
                <a:ea typeface="Jost Regular"/>
                <a:cs typeface="Jost Regular"/>
                <a:sym typeface="Jost Regular"/>
              </a:defRPr>
            </a:lvl1pPr>
          </a:lstStyle>
          <a:p>
            <a:endParaRPr sz="1354" dirty="0"/>
          </a:p>
        </p:txBody>
      </p:sp>
      <p:sp>
        <p:nvSpPr>
          <p:cNvPr id="2" name="TextBox 1"/>
          <p:cNvSpPr txBox="1"/>
          <p:nvPr/>
        </p:nvSpPr>
        <p:spPr>
          <a:xfrm>
            <a:off x="675720" y="391769"/>
            <a:ext cx="10864516" cy="56608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3959" tIns="43959" rIns="43959" bIns="43959" numCol="1" spcCol="38100" rtlCol="0" anchor="ctr">
            <a:spAutoFit/>
          </a:bodyPr>
          <a:lstStyle/>
          <a:p>
            <a:pPr algn="ctr" defTabSz="505568"/>
            <a:endParaRPr lang="ru-RU" sz="1723" b="1" spc="-36" dirty="0">
              <a:latin typeface="Jost Regular"/>
              <a:ea typeface="Jost Regular"/>
              <a:cs typeface="Jost Regular"/>
            </a:endParaRPr>
          </a:p>
          <a:p>
            <a:pPr algn="ctr" defTabSz="505568"/>
            <a:r>
              <a:rPr lang="ru-RU" sz="1723" b="1" spc="-36" dirty="0">
                <a:solidFill>
                  <a:schemeClr val="bg2">
                    <a:lumMod val="75000"/>
                  </a:schemeClr>
                </a:solidFill>
                <a:latin typeface="Jost Regular"/>
                <a:ea typeface="Jost Regular"/>
                <a:cs typeface="Jost Regular"/>
              </a:rPr>
              <a:t>Основные параметры действующего облигационного выпуска</a:t>
            </a:r>
          </a:p>
        </p:txBody>
      </p:sp>
      <p:pic>
        <p:nvPicPr>
          <p:cNvPr id="15" name="для списка.png" descr="для списка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968" y="2330725"/>
            <a:ext cx="325546" cy="231196"/>
          </a:xfrm>
          <a:prstGeom prst="rect">
            <a:avLst/>
          </a:prstGeom>
          <a:ln w="12700">
            <a:miter lim="400000"/>
          </a:ln>
        </p:spPr>
      </p:pic>
      <p:graphicFrame>
        <p:nvGraphicFramePr>
          <p:cNvPr id="17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29256435"/>
              </p:ext>
            </p:extLst>
          </p:nvPr>
        </p:nvGraphicFramePr>
        <p:xfrm>
          <a:off x="395595" y="2836004"/>
          <a:ext cx="6081572" cy="37816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9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55103188"/>
              </p:ext>
            </p:extLst>
          </p:nvPr>
        </p:nvGraphicFramePr>
        <p:xfrm>
          <a:off x="6477167" y="3063355"/>
          <a:ext cx="5639595" cy="34678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18" name="для списка.png" descr="для списка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944" y="1103611"/>
            <a:ext cx="325546" cy="231196"/>
          </a:xfrm>
          <a:prstGeom prst="rect">
            <a:avLst/>
          </a:prstGeom>
          <a:ln w="12700">
            <a:miter lim="400000"/>
          </a:ln>
        </p:spPr>
      </p:pic>
      <p:pic>
        <p:nvPicPr>
          <p:cNvPr id="20" name="для списка.png" descr="для списка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720" y="1413767"/>
            <a:ext cx="325546" cy="231196"/>
          </a:xfrm>
          <a:prstGeom prst="rect">
            <a:avLst/>
          </a:prstGeom>
          <a:ln w="12700">
            <a:miter lim="400000"/>
          </a:ln>
        </p:spPr>
      </p:pic>
      <p:pic>
        <p:nvPicPr>
          <p:cNvPr id="21" name="для списка.png" descr="для списка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720" y="1723923"/>
            <a:ext cx="325546" cy="231196"/>
          </a:xfrm>
          <a:prstGeom prst="rect">
            <a:avLst/>
          </a:prstGeom>
          <a:ln w="12700">
            <a:miter lim="400000"/>
          </a:ln>
        </p:spPr>
      </p:pic>
      <p:pic>
        <p:nvPicPr>
          <p:cNvPr id="22" name="для списка.png" descr="для списка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968" y="2034079"/>
            <a:ext cx="325546" cy="231196"/>
          </a:xfrm>
          <a:prstGeom prst="rect">
            <a:avLst/>
          </a:prstGeom>
          <a:ln w="12700">
            <a:miter lim="400000"/>
          </a:ln>
        </p:spPr>
      </p:pic>
      <p:sp>
        <p:nvSpPr>
          <p:cNvPr id="25" name="Номер слайда"/>
          <p:cNvSpPr txBox="1">
            <a:spLocks noGrp="1"/>
          </p:cNvSpPr>
          <p:nvPr>
            <p:ph type="sldNum" sz="quarter" idx="4294967295"/>
          </p:nvPr>
        </p:nvSpPr>
        <p:spPr>
          <a:xfrm>
            <a:off x="11591117" y="6375401"/>
            <a:ext cx="284614" cy="292099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E49044"/>
                </a:solidFill>
                <a:latin typeface="Jost Regular"/>
                <a:ea typeface="Jost Regular"/>
                <a:cs typeface="Jost Regular"/>
                <a:sym typeface="Jost Regular"/>
              </a:defRPr>
            </a:lvl1pPr>
          </a:lstStyle>
          <a:p>
            <a:fld id="{86CB4B4D-7CA3-9044-876B-883B54F8677D}" type="slidenum">
              <a:t>5</a:t>
            </a:fld>
            <a:endParaRPr dirty="0"/>
          </a:p>
        </p:txBody>
      </p:sp>
      <p:sp>
        <p:nvSpPr>
          <p:cNvPr id="26" name="Прямоугольник"/>
          <p:cNvSpPr/>
          <p:nvPr/>
        </p:nvSpPr>
        <p:spPr>
          <a:xfrm>
            <a:off x="-1" y="-12704"/>
            <a:ext cx="12192001" cy="1050865"/>
          </a:xfrm>
          <a:prstGeom prst="rect">
            <a:avLst/>
          </a:prstGeom>
          <a:solidFill>
            <a:srgbClr val="4B4A4A"/>
          </a:solidFill>
          <a:ln w="12700">
            <a:miter lim="400000"/>
          </a:ln>
        </p:spPr>
        <p:txBody>
          <a:bodyPr lIns="43959" tIns="43959" rIns="43959" bIns="43959" anchor="ctr"/>
          <a:lstStyle/>
          <a:p>
            <a:pPr algn="ctr">
              <a:lnSpc>
                <a:spcPct val="100000"/>
              </a:lnSpc>
              <a:defRPr sz="1400" spc="0">
                <a:solidFill>
                  <a:srgbClr val="E49044"/>
                </a:solidFill>
              </a:defRPr>
            </a:pPr>
            <a:endParaRPr sz="1723"/>
          </a:p>
        </p:txBody>
      </p:sp>
      <p:pic>
        <p:nvPicPr>
          <p:cNvPr id="27" name="Изображение" descr="Изображение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44617" y="129403"/>
            <a:ext cx="666865" cy="784801"/>
          </a:xfrm>
          <a:prstGeom prst="rect">
            <a:avLst/>
          </a:prstGeom>
          <a:ln w="12700">
            <a:miter lim="400000"/>
          </a:ln>
        </p:spPr>
      </p:pic>
      <p:sp>
        <p:nvSpPr>
          <p:cNvPr id="385" name="Основные направления деятельности"/>
          <p:cNvSpPr txBox="1"/>
          <p:nvPr/>
        </p:nvSpPr>
        <p:spPr>
          <a:xfrm>
            <a:off x="636967" y="90667"/>
            <a:ext cx="9688273" cy="827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3959" tIns="43959" rIns="43959" bIns="43959" anchor="ctr">
            <a:spAutoFit/>
          </a:bodyPr>
          <a:lstStyle/>
          <a:p>
            <a:pPr>
              <a:lnSpc>
                <a:spcPct val="100000"/>
              </a:lnSpc>
              <a:defRPr sz="2100" b="1" cap="all" spc="42">
                <a:solidFill>
                  <a:srgbClr val="FFFFFF"/>
                </a:solidFill>
                <a:latin typeface="Jost Bold"/>
                <a:ea typeface="Jost Bold"/>
                <a:cs typeface="Jost Bold"/>
                <a:sym typeface="Jost Bold"/>
              </a:defRPr>
            </a:pPr>
            <a:r>
              <a:rPr lang="ru-RU" sz="2400" dirty="0"/>
              <a:t>Опыт ГК «АБЗ-1» в размещении облигаций на долговом рынке РФ</a:t>
            </a:r>
            <a:endParaRPr sz="2400" dirty="0"/>
          </a:p>
        </p:txBody>
      </p:sp>
    </p:spTree>
    <p:extLst>
      <p:ext uri="{BB962C8B-B14F-4D97-AF65-F5344CB8AC3E}">
        <p14:creationId xmlns:p14="http://schemas.microsoft.com/office/powerpoint/2010/main" val="55450764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TextBox 2"/>
          <p:cNvSpPr txBox="1"/>
          <p:nvPr/>
        </p:nvSpPr>
        <p:spPr>
          <a:xfrm>
            <a:off x="826187" y="1235742"/>
            <a:ext cx="10885185" cy="778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6268" tIns="56268" rIns="56268" bIns="56268">
            <a:spAutoFit/>
          </a:bodyPr>
          <a:lstStyle/>
          <a:p>
            <a:pPr defTabSz="1125444">
              <a:defRPr sz="1200" spc="-12">
                <a:latin typeface="Jost Regular"/>
                <a:ea typeface="Jost Regular"/>
                <a:cs typeface="Jost Regular"/>
                <a:sym typeface="Jost Regular"/>
              </a:defRPr>
            </a:pPr>
            <a:r>
              <a:rPr lang="ru-RU" sz="1200" dirty="0"/>
              <a:t>Ключевое событие 2020</a:t>
            </a:r>
            <a:r>
              <a:rPr lang="en-US" sz="1200" dirty="0"/>
              <a:t> </a:t>
            </a:r>
            <a:r>
              <a:rPr lang="ru-RU" sz="1200" dirty="0"/>
              <a:t>г. – переформатирование национальных проектов</a:t>
            </a:r>
            <a:r>
              <a:rPr sz="1200" dirty="0"/>
              <a:t> «</a:t>
            </a:r>
            <a:r>
              <a:rPr sz="1200" dirty="0" err="1"/>
              <a:t>Комплексный</a:t>
            </a:r>
            <a:r>
              <a:rPr sz="1200" dirty="0"/>
              <a:t> </a:t>
            </a:r>
            <a:r>
              <a:rPr sz="1200" dirty="0" err="1"/>
              <a:t>план</a:t>
            </a:r>
            <a:r>
              <a:rPr sz="1200" dirty="0"/>
              <a:t> </a:t>
            </a:r>
            <a:r>
              <a:rPr sz="1200" dirty="0" err="1"/>
              <a:t>модернизации</a:t>
            </a:r>
            <a:r>
              <a:rPr sz="1200" dirty="0"/>
              <a:t> и </a:t>
            </a:r>
            <a:r>
              <a:rPr sz="1200" dirty="0" err="1"/>
              <a:t>расширения</a:t>
            </a:r>
            <a:r>
              <a:rPr sz="1200" dirty="0"/>
              <a:t> </a:t>
            </a:r>
            <a:r>
              <a:rPr sz="1200" dirty="0" err="1"/>
              <a:t>магистральной</a:t>
            </a:r>
            <a:r>
              <a:rPr sz="1200" dirty="0"/>
              <a:t> </a:t>
            </a:r>
            <a:r>
              <a:rPr sz="1200" dirty="0" err="1"/>
              <a:t>инфраструктуры</a:t>
            </a:r>
            <a:r>
              <a:rPr sz="1200" dirty="0"/>
              <a:t> </a:t>
            </a:r>
            <a:r>
              <a:rPr sz="1200" dirty="0" err="1"/>
              <a:t>на</a:t>
            </a:r>
            <a:r>
              <a:rPr sz="1200" dirty="0"/>
              <a:t> </a:t>
            </a:r>
            <a:r>
              <a:rPr sz="1200" dirty="0" err="1"/>
              <a:t>период</a:t>
            </a:r>
            <a:r>
              <a:rPr sz="1200" dirty="0"/>
              <a:t> </a:t>
            </a:r>
            <a:r>
              <a:rPr sz="1200" dirty="0" err="1"/>
              <a:t>до</a:t>
            </a:r>
            <a:r>
              <a:rPr sz="1200" dirty="0"/>
              <a:t> 20</a:t>
            </a:r>
            <a:r>
              <a:rPr lang="ru-RU" sz="1200" dirty="0"/>
              <a:t>30 г.</a:t>
            </a:r>
            <a:r>
              <a:rPr sz="1200" dirty="0"/>
              <a:t>»,а </a:t>
            </a:r>
            <a:r>
              <a:rPr sz="1200" dirty="0" err="1"/>
              <a:t>также</a:t>
            </a:r>
            <a:r>
              <a:rPr sz="1200" dirty="0"/>
              <a:t> «</a:t>
            </a:r>
            <a:r>
              <a:rPr sz="1200" dirty="0" err="1"/>
              <a:t>Безопасные</a:t>
            </a:r>
            <a:r>
              <a:rPr sz="1200" dirty="0"/>
              <a:t> и </a:t>
            </a:r>
            <a:r>
              <a:rPr sz="1200" dirty="0" err="1"/>
              <a:t>качественные</a:t>
            </a:r>
            <a:r>
              <a:rPr sz="1200" dirty="0"/>
              <a:t> </a:t>
            </a:r>
            <a:r>
              <a:rPr sz="1200" dirty="0" err="1"/>
              <a:t>автомобильные</a:t>
            </a:r>
            <a:r>
              <a:rPr sz="1200" dirty="0"/>
              <a:t> дороги»</a:t>
            </a:r>
            <a:r>
              <a:rPr sz="1200" baseline="30000" dirty="0"/>
              <a:t>1</a:t>
            </a:r>
            <a:endParaRPr lang="ru-RU" sz="1200" dirty="0"/>
          </a:p>
          <a:p>
            <a:pPr defTabSz="1125444">
              <a:defRPr sz="1200" spc="-12">
                <a:latin typeface="Jost Regular"/>
                <a:ea typeface="Jost Regular"/>
                <a:cs typeface="Jost Regular"/>
                <a:sym typeface="Jost Regular"/>
              </a:defRPr>
            </a:pPr>
            <a:endParaRPr lang="ru-RU" sz="1200" dirty="0"/>
          </a:p>
          <a:p>
            <a:pPr defTabSz="1125444">
              <a:defRPr sz="1200" spc="-12">
                <a:latin typeface="Jost Regular"/>
                <a:ea typeface="Jost Regular"/>
                <a:cs typeface="Jost Regular"/>
                <a:sym typeface="Jost Regular"/>
              </a:defRPr>
            </a:pPr>
            <a:r>
              <a:rPr lang="ru-RU" sz="1200" dirty="0"/>
              <a:t>Основной тренд переформатирования: пересмотр ключевых параметров и лимитов финансирования национальных проектов в периодах их реализации</a:t>
            </a:r>
          </a:p>
        </p:txBody>
      </p:sp>
      <p:sp>
        <p:nvSpPr>
          <p:cNvPr id="306" name="Прямоугольник 5"/>
          <p:cNvSpPr txBox="1"/>
          <p:nvPr/>
        </p:nvSpPr>
        <p:spPr>
          <a:xfrm>
            <a:off x="833743" y="6188551"/>
            <a:ext cx="10727545" cy="3561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6268" tIns="56268" rIns="56268" bIns="56268">
            <a:spAutoFit/>
          </a:bodyPr>
          <a:lstStyle/>
          <a:p>
            <a:pPr marL="204624" indent="-204624" defTabSz="1125444">
              <a:lnSpc>
                <a:spcPct val="80000"/>
              </a:lnSpc>
              <a:buSzPct val="100000"/>
              <a:buAutoNum type="arabicPeriod"/>
              <a:defRPr sz="800" spc="-24">
                <a:solidFill>
                  <a:srgbClr val="929292"/>
                </a:solidFill>
                <a:latin typeface="Jost Regular"/>
                <a:ea typeface="Jost Regular"/>
                <a:cs typeface="Jost Regular"/>
                <a:sym typeface="Jost Regular"/>
              </a:defRPr>
            </a:pPr>
            <a:r>
              <a:rPr sz="985" dirty="0" err="1"/>
              <a:t>Источник</a:t>
            </a:r>
            <a:r>
              <a:rPr sz="985" dirty="0"/>
              <a:t>:  </a:t>
            </a:r>
            <a:r>
              <a:rPr sz="985" dirty="0" err="1"/>
              <a:t>Анализ</a:t>
            </a:r>
            <a:r>
              <a:rPr sz="985" dirty="0"/>
              <a:t> </a:t>
            </a:r>
            <a:r>
              <a:rPr sz="985" dirty="0" err="1"/>
              <a:t>компании</a:t>
            </a:r>
            <a:r>
              <a:rPr sz="985" dirty="0"/>
              <a:t> </a:t>
            </a:r>
            <a:r>
              <a:rPr sz="985" dirty="0" err="1"/>
              <a:t>документов</a:t>
            </a:r>
            <a:r>
              <a:rPr sz="985" dirty="0"/>
              <a:t> </a:t>
            </a:r>
            <a:r>
              <a:rPr sz="985" dirty="0" err="1"/>
              <a:t>национальных</a:t>
            </a:r>
            <a:r>
              <a:rPr sz="985" dirty="0"/>
              <a:t> </a:t>
            </a:r>
            <a:r>
              <a:rPr sz="985" dirty="0" err="1"/>
              <a:t>проектов</a:t>
            </a:r>
            <a:r>
              <a:rPr sz="985" dirty="0"/>
              <a:t> и </a:t>
            </a:r>
            <a:r>
              <a:rPr sz="985" dirty="0" err="1"/>
              <a:t>входящих</a:t>
            </a:r>
            <a:r>
              <a:rPr sz="985" dirty="0"/>
              <a:t> в </a:t>
            </a:r>
            <a:r>
              <a:rPr sz="985" dirty="0" err="1"/>
              <a:t>эти</a:t>
            </a:r>
            <a:r>
              <a:rPr sz="985" dirty="0"/>
              <a:t> </a:t>
            </a:r>
            <a:r>
              <a:rPr sz="985" dirty="0" err="1"/>
              <a:t>проекты</a:t>
            </a:r>
            <a:r>
              <a:rPr sz="985" dirty="0"/>
              <a:t> </a:t>
            </a:r>
            <a:r>
              <a:rPr sz="985" dirty="0" err="1"/>
              <a:t>федеральных</a:t>
            </a:r>
            <a:r>
              <a:rPr sz="985" dirty="0"/>
              <a:t> </a:t>
            </a:r>
            <a:r>
              <a:rPr sz="985" dirty="0" err="1"/>
              <a:t>программ</a:t>
            </a:r>
            <a:r>
              <a:rPr sz="985" dirty="0"/>
              <a:t> «</a:t>
            </a:r>
            <a:r>
              <a:rPr sz="985" dirty="0" err="1"/>
              <a:t>Комплексный</a:t>
            </a:r>
            <a:r>
              <a:rPr sz="985" dirty="0"/>
              <a:t> </a:t>
            </a:r>
            <a:r>
              <a:rPr sz="985" dirty="0" err="1"/>
              <a:t>план</a:t>
            </a:r>
            <a:r>
              <a:rPr sz="985" dirty="0"/>
              <a:t> </a:t>
            </a:r>
            <a:r>
              <a:rPr sz="985" dirty="0" err="1"/>
              <a:t>модернизации</a:t>
            </a:r>
            <a:r>
              <a:rPr sz="985" dirty="0"/>
              <a:t/>
            </a:r>
            <a:br>
              <a:rPr sz="985" dirty="0"/>
            </a:br>
            <a:r>
              <a:rPr sz="985" dirty="0"/>
              <a:t>и </a:t>
            </a:r>
            <a:r>
              <a:rPr sz="985" dirty="0" err="1"/>
              <a:t>расширения</a:t>
            </a:r>
            <a:r>
              <a:rPr sz="985" dirty="0"/>
              <a:t> </a:t>
            </a:r>
            <a:r>
              <a:rPr sz="985" dirty="0" err="1"/>
              <a:t>магистральной</a:t>
            </a:r>
            <a:r>
              <a:rPr sz="985" dirty="0"/>
              <a:t> </a:t>
            </a:r>
            <a:r>
              <a:rPr sz="985" dirty="0" err="1"/>
              <a:t>инфраструктуры</a:t>
            </a:r>
            <a:r>
              <a:rPr sz="985" dirty="0"/>
              <a:t> </a:t>
            </a:r>
            <a:r>
              <a:rPr sz="985" dirty="0" err="1"/>
              <a:t>на</a:t>
            </a:r>
            <a:r>
              <a:rPr sz="985" dirty="0"/>
              <a:t> </a:t>
            </a:r>
            <a:r>
              <a:rPr sz="985" dirty="0" err="1"/>
              <a:t>период</a:t>
            </a:r>
            <a:r>
              <a:rPr sz="985" dirty="0"/>
              <a:t> </a:t>
            </a:r>
            <a:r>
              <a:rPr sz="985" dirty="0" err="1"/>
              <a:t>до</a:t>
            </a:r>
            <a:r>
              <a:rPr sz="985" dirty="0"/>
              <a:t> 20</a:t>
            </a:r>
            <a:r>
              <a:rPr lang="ru-RU" sz="985" dirty="0"/>
              <a:t>30</a:t>
            </a:r>
            <a:r>
              <a:rPr lang="en-US" sz="985" dirty="0"/>
              <a:t> </a:t>
            </a:r>
            <a:r>
              <a:rPr sz="985" dirty="0"/>
              <a:t>г.», а </a:t>
            </a:r>
            <a:r>
              <a:rPr sz="985" dirty="0" err="1"/>
              <a:t>также</a:t>
            </a:r>
            <a:r>
              <a:rPr sz="985" dirty="0"/>
              <a:t> «</a:t>
            </a:r>
            <a:r>
              <a:rPr sz="985" dirty="0" err="1"/>
              <a:t>Безопасные</a:t>
            </a:r>
            <a:r>
              <a:rPr sz="985" dirty="0"/>
              <a:t> и </a:t>
            </a:r>
            <a:r>
              <a:rPr sz="985" dirty="0" err="1"/>
              <a:t>качественные</a:t>
            </a:r>
            <a:r>
              <a:rPr sz="985" dirty="0"/>
              <a:t> </a:t>
            </a:r>
            <a:r>
              <a:rPr sz="985" dirty="0" err="1"/>
              <a:t>автомобильные</a:t>
            </a:r>
            <a:r>
              <a:rPr sz="985" dirty="0"/>
              <a:t> </a:t>
            </a:r>
            <a:r>
              <a:rPr sz="985" dirty="0" err="1"/>
              <a:t>дороги</a:t>
            </a:r>
            <a:r>
              <a:rPr lang="ru-RU" sz="985" dirty="0"/>
              <a:t> до 2030 г.</a:t>
            </a:r>
            <a:r>
              <a:rPr sz="985" dirty="0"/>
              <a:t>» </a:t>
            </a:r>
          </a:p>
        </p:txBody>
      </p:sp>
      <p:pic>
        <p:nvPicPr>
          <p:cNvPr id="11" name="для списка.png" descr="для списка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453" y="1304280"/>
            <a:ext cx="273290" cy="188105"/>
          </a:xfrm>
          <a:prstGeom prst="rect">
            <a:avLst/>
          </a:prstGeom>
          <a:ln w="12700">
            <a:miter lim="400000"/>
          </a:ln>
        </p:spPr>
      </p:pic>
      <p:pic>
        <p:nvPicPr>
          <p:cNvPr id="12" name="для списка.png" descr="для списка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453" y="1747943"/>
            <a:ext cx="273290" cy="188105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extBox 2"/>
          <p:cNvSpPr txBox="1"/>
          <p:nvPr/>
        </p:nvSpPr>
        <p:spPr>
          <a:xfrm>
            <a:off x="697098" y="2109699"/>
            <a:ext cx="4850036" cy="42117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3959" tIns="43959" rIns="43959" bIns="43959" numCol="1" spcCol="38100" rtlCol="0" anchor="ctr">
            <a:spAutoFit/>
          </a:bodyPr>
          <a:lstStyle/>
          <a:p>
            <a:pPr algn="ctr"/>
            <a:r>
              <a:rPr lang="ru-RU" sz="1200" b="1" spc="-27" dirty="0">
                <a:solidFill>
                  <a:schemeClr val="bg2">
                    <a:lumMod val="75000"/>
                  </a:schemeClr>
                </a:solidFill>
                <a:latin typeface="Jost Regular"/>
              </a:rPr>
              <a:t>Комплексный план </a:t>
            </a:r>
            <a:r>
              <a:rPr lang="ru-RU" sz="1200" b="1" dirty="0">
                <a:solidFill>
                  <a:schemeClr val="bg2">
                    <a:lumMod val="75000"/>
                  </a:schemeClr>
                </a:solidFill>
                <a:latin typeface="Jost Regular"/>
              </a:rPr>
              <a:t>модернизации и расширения магистральной инфраструктуры на период до 2030</a:t>
            </a:r>
            <a:r>
              <a:rPr lang="ru-RU" sz="1200" b="1" spc="-27" dirty="0">
                <a:solidFill>
                  <a:schemeClr val="bg2">
                    <a:lumMod val="75000"/>
                  </a:schemeClr>
                </a:solidFill>
                <a:latin typeface="Jost Regular"/>
              </a:rPr>
              <a:t>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64181" y="2132328"/>
            <a:ext cx="4535424" cy="2549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3959" tIns="43959" rIns="43959" bIns="43959" numCol="1" spcCol="38100" rtlCol="0" anchor="ctr">
            <a:spAutoFit/>
          </a:bodyPr>
          <a:lstStyle/>
          <a:p>
            <a:pPr algn="ctr"/>
            <a:r>
              <a:rPr lang="ru-RU" sz="1200" b="1" spc="-27" dirty="0">
                <a:solidFill>
                  <a:schemeClr val="bg2">
                    <a:lumMod val="75000"/>
                  </a:schemeClr>
                </a:solidFill>
                <a:latin typeface="Jost Regular"/>
              </a:rPr>
              <a:t>Безопасные и качественные автомобильные дороги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10042" y="3668801"/>
            <a:ext cx="1449406" cy="46381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3959" tIns="43959" rIns="43959" bIns="43959" numCol="1" spcCol="38100" rtlCol="0" anchor="ctr">
            <a:spAutoFit/>
          </a:bodyPr>
          <a:lstStyle/>
          <a:p>
            <a:pPr algn="ctr" defTabSz="505568"/>
            <a:r>
              <a:rPr lang="ru-RU" sz="2708" b="1" spc="-27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2 700,8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888809" y="3668801"/>
            <a:ext cx="1535834" cy="46381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3959" tIns="43959" rIns="43959" bIns="43959" numCol="1" spcCol="38100" rtlCol="0" anchor="ctr">
            <a:spAutoFit/>
          </a:bodyPr>
          <a:lstStyle/>
          <a:p>
            <a:pPr algn="ctr" defTabSz="505568"/>
            <a:r>
              <a:rPr lang="ru-RU" sz="2708" b="1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</a:rPr>
              <a:t>8 959,8</a:t>
            </a:r>
            <a:endParaRPr lang="ru-RU" sz="2708" b="1" spc="-27" dirty="0">
              <a:solidFill>
                <a:schemeClr val="accent5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687994" y="4422982"/>
            <a:ext cx="4287798" cy="44669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3959" tIns="43959" rIns="43959" bIns="43959" numCol="1" spcCol="38100" rtlCol="0" anchor="ctr">
            <a:spAutoFit/>
          </a:bodyPr>
          <a:lstStyle/>
          <a:p>
            <a:pPr algn="ctr" defTabSz="505568"/>
            <a:r>
              <a:rPr lang="ru-RU" sz="1292" b="1" spc="-27" dirty="0">
                <a:solidFill>
                  <a:schemeClr val="tx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ТОМ ЧИСЛЕ ЗА СЧЕТ СРЕДСТВ</a:t>
            </a:r>
          </a:p>
          <a:p>
            <a:pPr algn="ctr" defTabSz="505568"/>
            <a:r>
              <a:rPr lang="ru-RU" sz="1292" b="1" spc="-27" dirty="0">
                <a:solidFill>
                  <a:schemeClr val="tx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ФЕДЕРАЛЬНОГО БЮДЖЕТА (2021-2024 годы)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357124" y="4876607"/>
            <a:ext cx="1163938" cy="46381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3959" tIns="43959" rIns="43959" bIns="43959" numCol="1" spcCol="38100" rtlCol="0" anchor="ctr">
            <a:spAutoFit/>
          </a:bodyPr>
          <a:lstStyle/>
          <a:p>
            <a:pPr algn="ctr" defTabSz="505568"/>
            <a:r>
              <a:rPr lang="en-US" sz="2708" b="1" spc="-27" dirty="0">
                <a:solidFill>
                  <a:srgbClr val="7E0F00"/>
                </a:solidFill>
                <a:latin typeface="Arial Black" panose="020B0A04020102020204" pitchFamily="34" charset="0"/>
              </a:rPr>
              <a:t>964</a:t>
            </a:r>
            <a:r>
              <a:rPr lang="ru-RU" sz="2708" b="1" spc="-27" dirty="0">
                <a:solidFill>
                  <a:srgbClr val="7E0F00"/>
                </a:solidFill>
                <a:latin typeface="Arial Black" panose="020B0A04020102020204" pitchFamily="34" charset="0"/>
              </a:rPr>
              <a:t>,</a:t>
            </a:r>
            <a:r>
              <a:rPr lang="en-US" sz="2708" b="1" spc="-27" dirty="0">
                <a:solidFill>
                  <a:srgbClr val="7E0F00"/>
                </a:solidFill>
                <a:latin typeface="Arial Black" panose="020B0A04020102020204" pitchFamily="34" charset="0"/>
              </a:rPr>
              <a:t>2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476" y="2569496"/>
            <a:ext cx="4435281" cy="2999268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97098" y="5618062"/>
            <a:ext cx="5394756" cy="2549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3959" tIns="43959" rIns="43959" bIns="43959" numCol="1" spcCol="38100" rtlCol="0" anchor="ctr">
            <a:spAutoFit/>
          </a:bodyPr>
          <a:lstStyle/>
          <a:p>
            <a:pPr algn="ctr"/>
            <a:r>
              <a:rPr lang="ru-RU" sz="1200" b="1" spc="-27" dirty="0">
                <a:solidFill>
                  <a:schemeClr val="bg2">
                    <a:lumMod val="75000"/>
                  </a:schemeClr>
                </a:solidFill>
              </a:rPr>
              <a:t>В прежней </a:t>
            </a:r>
            <a:r>
              <a:rPr lang="ru-RU" sz="1200" b="1" spc="-27" dirty="0">
                <a:solidFill>
                  <a:schemeClr val="bg2">
                    <a:lumMod val="75000"/>
                  </a:schemeClr>
                </a:solidFill>
                <a:latin typeface="Jost Regular"/>
              </a:rPr>
              <a:t>редакции</a:t>
            </a:r>
            <a:r>
              <a:rPr lang="ru-RU" sz="1200" b="1" spc="-27" dirty="0">
                <a:solidFill>
                  <a:schemeClr val="bg2">
                    <a:lumMod val="75000"/>
                  </a:schemeClr>
                </a:solidFill>
              </a:rPr>
              <a:t> национального проекта:  6 348,1 млрд руб.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91085" y="5609560"/>
            <a:ext cx="5580545" cy="2549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3959" tIns="43959" rIns="43959" bIns="43959" numCol="1" spcCol="38100" rtlCol="0" anchor="ctr">
            <a:spAutoFit/>
          </a:bodyPr>
          <a:lstStyle/>
          <a:p>
            <a:pPr algn="ctr"/>
            <a:r>
              <a:rPr lang="ru-RU" sz="1200" b="1" spc="-27" dirty="0">
                <a:solidFill>
                  <a:schemeClr val="bg2">
                    <a:lumMod val="75000"/>
                  </a:schemeClr>
                </a:solidFill>
              </a:rPr>
              <a:t>В прежней редакции национального проекта:  4 779,7 млрд. руб.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124" y="3183339"/>
            <a:ext cx="1056738" cy="79255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8428" y="3048175"/>
            <a:ext cx="1343750" cy="37690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88809" y="3112798"/>
            <a:ext cx="1369111" cy="35880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25698" y="4069130"/>
            <a:ext cx="954441" cy="245428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03479" y="4046075"/>
            <a:ext cx="954441" cy="24542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9588" y="5240204"/>
            <a:ext cx="954441" cy="24542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03749" y="2579100"/>
            <a:ext cx="2726118" cy="351757"/>
          </a:xfrm>
          <a:prstGeom prst="rect">
            <a:avLst/>
          </a:prstGeom>
        </p:spPr>
      </p:pic>
      <p:sp>
        <p:nvSpPr>
          <p:cNvPr id="26" name="Номер слайда"/>
          <p:cNvSpPr txBox="1">
            <a:spLocks noGrp="1"/>
          </p:cNvSpPr>
          <p:nvPr>
            <p:ph type="sldNum" sz="quarter" idx="4294967295"/>
          </p:nvPr>
        </p:nvSpPr>
        <p:spPr>
          <a:xfrm>
            <a:off x="11591117" y="6375401"/>
            <a:ext cx="284614" cy="292099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E49044"/>
                </a:solidFill>
                <a:latin typeface="Jost Regular"/>
                <a:ea typeface="Jost Regular"/>
                <a:cs typeface="Jost Regular"/>
                <a:sym typeface="Jost Regular"/>
              </a:defRPr>
            </a:lvl1pPr>
          </a:lstStyle>
          <a:p>
            <a:fld id="{86CB4B4D-7CA3-9044-876B-883B54F8677D}" type="slidenum">
              <a:t>6</a:t>
            </a:fld>
            <a:endParaRPr dirty="0"/>
          </a:p>
        </p:txBody>
      </p:sp>
      <p:sp>
        <p:nvSpPr>
          <p:cNvPr id="28" name="Прямоугольник"/>
          <p:cNvSpPr/>
          <p:nvPr/>
        </p:nvSpPr>
        <p:spPr>
          <a:xfrm>
            <a:off x="-1" y="-12704"/>
            <a:ext cx="12192001" cy="1050865"/>
          </a:xfrm>
          <a:prstGeom prst="rect">
            <a:avLst/>
          </a:prstGeom>
          <a:solidFill>
            <a:srgbClr val="4B4A4A"/>
          </a:solidFill>
          <a:ln w="12700">
            <a:miter lim="400000"/>
          </a:ln>
        </p:spPr>
        <p:txBody>
          <a:bodyPr lIns="43959" tIns="43959" rIns="43959" bIns="43959" anchor="ctr"/>
          <a:lstStyle/>
          <a:p>
            <a:pPr algn="ctr">
              <a:lnSpc>
                <a:spcPct val="100000"/>
              </a:lnSpc>
              <a:defRPr sz="1400" spc="0">
                <a:solidFill>
                  <a:srgbClr val="E49044"/>
                </a:solidFill>
              </a:defRPr>
            </a:pPr>
            <a:endParaRPr sz="1723"/>
          </a:p>
        </p:txBody>
      </p:sp>
      <p:pic>
        <p:nvPicPr>
          <p:cNvPr id="30" name="Изображение" descr="Изображение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544617" y="129403"/>
            <a:ext cx="666865" cy="784801"/>
          </a:xfrm>
          <a:prstGeom prst="rect">
            <a:avLst/>
          </a:prstGeom>
          <a:ln w="12700">
            <a:miter lim="400000"/>
          </a:ln>
        </p:spPr>
      </p:pic>
      <p:sp>
        <p:nvSpPr>
          <p:cNvPr id="302" name="Государственные приоритеты развития транспортной инфраструктуры"/>
          <p:cNvSpPr txBox="1"/>
          <p:nvPr/>
        </p:nvSpPr>
        <p:spPr>
          <a:xfrm>
            <a:off x="697098" y="135273"/>
            <a:ext cx="9962423" cy="827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3959" tIns="43959" rIns="43959" bIns="43959" anchor="ctr">
            <a:spAutoFit/>
          </a:bodyPr>
          <a:lstStyle>
            <a:lvl1pPr>
              <a:lnSpc>
                <a:spcPct val="100000"/>
              </a:lnSpc>
              <a:defRPr sz="2100" b="1" cap="all" spc="42">
                <a:solidFill>
                  <a:srgbClr val="FFFFFF"/>
                </a:solidFill>
                <a:latin typeface="Jost Bold"/>
                <a:ea typeface="Jost Bold"/>
                <a:cs typeface="Jost Bold"/>
                <a:sym typeface="Jost Bold"/>
              </a:defRPr>
            </a:lvl1pPr>
          </a:lstStyle>
          <a:p>
            <a:r>
              <a:rPr lang="ru-RU" sz="2400" dirty="0"/>
              <a:t>Перспективы развития рынка транспортной инфраструктуры РФ</a:t>
            </a:r>
            <a:endParaRPr sz="2400" dirty="0"/>
          </a:p>
        </p:txBody>
      </p:sp>
    </p:spTree>
    <p:extLst>
      <p:ext uri="{BB962C8B-B14F-4D97-AF65-F5344CB8AC3E}">
        <p14:creationId xmlns:p14="http://schemas.microsoft.com/office/powerpoint/2010/main" val="223835107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89689343"/>
              </p:ext>
            </p:extLst>
          </p:nvPr>
        </p:nvGraphicFramePr>
        <p:xfrm>
          <a:off x="676278" y="4567164"/>
          <a:ext cx="10245722" cy="1960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3" name="Группа 2"/>
          <p:cNvGrpSpPr/>
          <p:nvPr/>
        </p:nvGrpSpPr>
        <p:grpSpPr>
          <a:xfrm>
            <a:off x="294807" y="788145"/>
            <a:ext cx="6838814" cy="3656854"/>
            <a:chOff x="534967" y="1536030"/>
            <a:chExt cx="4640987" cy="2467116"/>
          </a:xfrm>
        </p:grpSpPr>
        <p:sp>
          <p:nvSpPr>
            <p:cNvPr id="8" name="Прямоугольник"/>
            <p:cNvSpPr/>
            <p:nvPr/>
          </p:nvSpPr>
          <p:spPr>
            <a:xfrm>
              <a:off x="662409" y="1804478"/>
              <a:ext cx="4513545" cy="2198668"/>
            </a:xfrm>
            <a:prstGeom prst="rect">
              <a:avLst/>
            </a:prstGeom>
            <a:solidFill>
              <a:srgbClr val="FAF2EA"/>
            </a:solidFill>
            <a:ln w="12700">
              <a:miter lim="400000"/>
            </a:ln>
          </p:spPr>
          <p:txBody>
            <a:bodyPr lIns="43959" tIns="43959" rIns="43959" bIns="43959" anchor="ctr"/>
            <a:lstStyle/>
            <a:p>
              <a:pPr algn="ctr">
                <a:lnSpc>
                  <a:spcPct val="100000"/>
                </a:lnSpc>
                <a:defRPr sz="1400" spc="0">
                  <a:solidFill>
                    <a:srgbClr val="FFFFFF"/>
                  </a:solidFill>
                </a:defRPr>
              </a:pPr>
              <a:endParaRPr sz="1723"/>
            </a:p>
          </p:txBody>
        </p:sp>
        <p:sp>
          <p:nvSpPr>
            <p:cNvPr id="9" name="TextBox 3"/>
            <p:cNvSpPr txBox="1"/>
            <p:nvPr/>
          </p:nvSpPr>
          <p:spPr>
            <a:xfrm>
              <a:off x="993554" y="1878288"/>
              <a:ext cx="4143358" cy="206118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6268" tIns="56268" rIns="56268" bIns="56268">
              <a:spAutoFit/>
            </a:bodyPr>
            <a:lstStyle/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292" dirty="0"/>
                <a:t>О</a:t>
              </a:r>
              <a:r>
                <a:rPr lang="ru-RU" sz="1200" dirty="0"/>
                <a:t>сновными участниками этого сектора по объему выпуска являются госкомпании, инфраструктурные монополии (</a:t>
              </a:r>
              <a:r>
                <a:rPr lang="ru-RU" sz="1200" dirty="0" err="1"/>
                <a:t>Автодор</a:t>
              </a:r>
              <a:r>
                <a:rPr lang="ru-RU" sz="1200" dirty="0"/>
                <a:t>, РЖД, ФГУП </a:t>
              </a:r>
              <a:r>
                <a:rPr lang="ru-RU" sz="1200" dirty="0" err="1"/>
                <a:t>Росморпорт</a:t>
              </a:r>
              <a:r>
                <a:rPr lang="ru-RU" sz="1200" dirty="0"/>
                <a:t>)</a:t>
              </a:r>
            </a:p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endParaRPr lang="ru-RU" sz="1200" dirty="0"/>
            </a:p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200" dirty="0"/>
                <a:t>Вторыми по значимости выступают крупные федеральные игроки рынка транспортной инфраструктуры  и специальные проектные компании (</a:t>
              </a:r>
              <a:r>
                <a:rPr lang="ru-RU" sz="1200" dirty="0" err="1"/>
                <a:t>Мостотрест</a:t>
              </a:r>
              <a:r>
                <a:rPr lang="ru-RU" sz="1200" dirty="0"/>
                <a:t>, Автобан, ТКК, НКК)</a:t>
              </a:r>
            </a:p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endParaRPr lang="ru-RU" sz="1200" dirty="0"/>
            </a:p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200" dirty="0"/>
                <a:t>В 2020 году в этот сектор уверенно вошли два новых игрока: Группа ВИС и Группа компаний «АБЗ-1». На них пришлось всего лишь 4,5 млрд руб. привлеченных средств.</a:t>
              </a:r>
            </a:p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endParaRPr lang="ru-RU" sz="1200" dirty="0"/>
            </a:p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200" dirty="0"/>
                <a:t>Важной характеристикой игроков данного сегмента является активное присутствие на рынке ГЧП. Несмотря на это преобладающий объем размещений приходится на корпоративные облигации, а не на проектные.</a:t>
              </a:r>
            </a:p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endParaRPr lang="ru-RU" sz="1200" dirty="0"/>
            </a:p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200" dirty="0"/>
                <a:t>Рынок концессионных и проектных/инфраструктурных облигаций в России остается неразвитым: на 23 декабря 2020 года  - 34 выпуска суммарным объемом 96,9 млрд руб.</a:t>
              </a:r>
            </a:p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endParaRPr lang="ru-RU" sz="1200" dirty="0"/>
            </a:p>
            <a:p>
              <a:pPr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200" dirty="0"/>
                <a:t>Доля концессионных облигаций в обращении среди облигаций корпоративного сектора остается незначительной и составляет менее 0,7 %.</a:t>
              </a:r>
            </a:p>
          </p:txBody>
        </p:sp>
        <p:pic>
          <p:nvPicPr>
            <p:cNvPr id="10" name="для списка.png" descr="для списка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34967" y="1536030"/>
              <a:ext cx="222048" cy="152835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11" name="для списка.png" descr="для списка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32465" y="1918249"/>
              <a:ext cx="222048" cy="152835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12" name="для списка.png" descr="для списка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32465" y="2261283"/>
              <a:ext cx="222048" cy="152835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13" name="для списка.png" descr="для списка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32465" y="2567084"/>
              <a:ext cx="222048" cy="152835"/>
            </a:xfrm>
            <a:prstGeom prst="rect">
              <a:avLst/>
            </a:prstGeom>
            <a:ln w="12700">
              <a:miter lim="400000"/>
            </a:ln>
          </p:spPr>
        </p:pic>
      </p:grpSp>
      <p:pic>
        <p:nvPicPr>
          <p:cNvPr id="15" name="для списка.png" descr="для списка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783" y="2864876"/>
            <a:ext cx="328390" cy="231196"/>
          </a:xfrm>
          <a:prstGeom prst="rect">
            <a:avLst/>
          </a:prstGeom>
          <a:ln w="12700">
            <a:miter lim="400000"/>
          </a:ln>
        </p:spPr>
      </p:pic>
      <p:pic>
        <p:nvPicPr>
          <p:cNvPr id="17" name="для списка.png" descr="для списка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783" y="3435686"/>
            <a:ext cx="328390" cy="231196"/>
          </a:xfrm>
          <a:prstGeom prst="rect">
            <a:avLst/>
          </a:prstGeom>
          <a:ln w="12700">
            <a:miter lim="400000"/>
          </a:ln>
        </p:spPr>
      </p:pic>
      <p:graphicFrame>
        <p:nvGraphicFramePr>
          <p:cNvPr id="18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96239037"/>
              </p:ext>
            </p:extLst>
          </p:nvPr>
        </p:nvGraphicFramePr>
        <p:xfrm>
          <a:off x="7315200" y="1242814"/>
          <a:ext cx="4724400" cy="30636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Номер слайда"/>
          <p:cNvSpPr txBox="1">
            <a:spLocks noGrp="1"/>
          </p:cNvSpPr>
          <p:nvPr>
            <p:ph type="sldNum" sz="quarter" idx="4294967295"/>
          </p:nvPr>
        </p:nvSpPr>
        <p:spPr>
          <a:xfrm>
            <a:off x="11591117" y="6375401"/>
            <a:ext cx="284614" cy="292099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E49044"/>
                </a:solidFill>
                <a:latin typeface="Jost Regular"/>
                <a:ea typeface="Jost Regular"/>
                <a:cs typeface="Jost Regular"/>
                <a:sym typeface="Jost Regular"/>
              </a:defRPr>
            </a:lvl1pPr>
          </a:lstStyle>
          <a:p>
            <a:fld id="{86CB4B4D-7CA3-9044-876B-883B54F8677D}" type="slidenum">
              <a:t>7</a:t>
            </a:fld>
            <a:endParaRPr dirty="0"/>
          </a:p>
        </p:txBody>
      </p:sp>
      <p:sp>
        <p:nvSpPr>
          <p:cNvPr id="20" name="Прямоугольник"/>
          <p:cNvSpPr/>
          <p:nvPr/>
        </p:nvSpPr>
        <p:spPr>
          <a:xfrm>
            <a:off x="-1" y="-12704"/>
            <a:ext cx="12192001" cy="1050865"/>
          </a:xfrm>
          <a:prstGeom prst="rect">
            <a:avLst/>
          </a:prstGeom>
          <a:solidFill>
            <a:srgbClr val="4B4A4A"/>
          </a:solidFill>
          <a:ln w="12700">
            <a:miter lim="400000"/>
          </a:ln>
        </p:spPr>
        <p:txBody>
          <a:bodyPr lIns="43959" tIns="43959" rIns="43959" bIns="43959" anchor="ctr"/>
          <a:lstStyle/>
          <a:p>
            <a:pPr algn="ctr">
              <a:lnSpc>
                <a:spcPct val="100000"/>
              </a:lnSpc>
              <a:defRPr sz="1400" spc="0">
                <a:solidFill>
                  <a:srgbClr val="E49044"/>
                </a:solidFill>
              </a:defRPr>
            </a:pPr>
            <a:endParaRPr sz="1723"/>
          </a:p>
        </p:txBody>
      </p:sp>
      <p:pic>
        <p:nvPicPr>
          <p:cNvPr id="21" name="Изображение" descr="Изображение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44617" y="129403"/>
            <a:ext cx="666865" cy="784801"/>
          </a:xfrm>
          <a:prstGeom prst="rect">
            <a:avLst/>
          </a:prstGeom>
          <a:ln w="12700">
            <a:miter lim="400000"/>
          </a:ln>
        </p:spPr>
      </p:pic>
      <p:sp>
        <p:nvSpPr>
          <p:cNvPr id="385" name="Основные направления деятельности"/>
          <p:cNvSpPr txBox="1"/>
          <p:nvPr/>
        </p:nvSpPr>
        <p:spPr>
          <a:xfrm>
            <a:off x="676278" y="127383"/>
            <a:ext cx="9679250" cy="827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3959" tIns="43959" rIns="43959" bIns="43959" anchor="ctr">
            <a:spAutoFit/>
          </a:bodyPr>
          <a:lstStyle/>
          <a:p>
            <a:pPr>
              <a:lnSpc>
                <a:spcPct val="100000"/>
              </a:lnSpc>
              <a:defRPr sz="2100" b="1" cap="all" spc="42">
                <a:solidFill>
                  <a:srgbClr val="FFFFFF"/>
                </a:solidFill>
                <a:latin typeface="Jost Bold"/>
                <a:ea typeface="Jost Bold"/>
                <a:cs typeface="Jost Bold"/>
                <a:sym typeface="Jost Bold"/>
              </a:defRPr>
            </a:pPr>
            <a:r>
              <a:rPr lang="ru-RU" sz="2400" dirty="0"/>
              <a:t>Обзор сектора транспортной инфраструктуры на рынке корпоративных облигаций</a:t>
            </a:r>
            <a:endParaRPr sz="2400" dirty="0"/>
          </a:p>
        </p:txBody>
      </p:sp>
      <p:pic>
        <p:nvPicPr>
          <p:cNvPr id="22" name="для списка.png" descr="для списка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783" y="4018484"/>
            <a:ext cx="328390" cy="231196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44642843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526572" y="1126931"/>
            <a:ext cx="5807700" cy="2157751"/>
            <a:chOff x="626488" y="1509534"/>
            <a:chExt cx="4229602" cy="2029571"/>
          </a:xfrm>
        </p:grpSpPr>
        <p:sp>
          <p:nvSpPr>
            <p:cNvPr id="8" name="Прямоугольник"/>
            <p:cNvSpPr/>
            <p:nvPr/>
          </p:nvSpPr>
          <p:spPr>
            <a:xfrm>
              <a:off x="626488" y="1509534"/>
              <a:ext cx="4229602" cy="2001771"/>
            </a:xfrm>
            <a:prstGeom prst="rect">
              <a:avLst/>
            </a:prstGeom>
            <a:solidFill>
              <a:srgbClr val="FAF2EA"/>
            </a:solidFill>
            <a:ln w="12700">
              <a:miter lim="400000"/>
            </a:ln>
          </p:spPr>
          <p:txBody>
            <a:bodyPr lIns="43959" tIns="43959" rIns="43959" bIns="43959" anchor="ctr"/>
            <a:lstStyle/>
            <a:p>
              <a:pPr algn="ctr">
                <a:lnSpc>
                  <a:spcPct val="100000"/>
                </a:lnSpc>
                <a:defRPr sz="1400" spc="0">
                  <a:solidFill>
                    <a:srgbClr val="FFFFFF"/>
                  </a:solidFill>
                </a:defRPr>
              </a:pPr>
              <a:endParaRPr sz="2215">
                <a:latin typeface="Jost Regular"/>
              </a:endParaRPr>
            </a:p>
          </p:txBody>
        </p:sp>
        <p:sp>
          <p:nvSpPr>
            <p:cNvPr id="9" name="TextBox 3"/>
            <p:cNvSpPr txBox="1"/>
            <p:nvPr/>
          </p:nvSpPr>
          <p:spPr>
            <a:xfrm>
              <a:off x="961615" y="1712630"/>
              <a:ext cx="3708572" cy="182647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56268" tIns="56268" rIns="56268" bIns="56268">
              <a:spAutoFit/>
            </a:bodyPr>
            <a:lstStyle/>
            <a:p>
              <a:pPr algn="just"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200" dirty="0">
                  <a:latin typeface="Jost Regular"/>
                  <a:sym typeface="Jost Regular"/>
                </a:rPr>
                <a:t>Спрос на концессионные и проектные облигации превышает их объем в обращении больше чем в </a:t>
              </a:r>
              <a:r>
                <a:rPr lang="ru-RU" sz="1200" b="1" dirty="0">
                  <a:latin typeface="Jost Regular"/>
                  <a:sym typeface="Jost Regular"/>
                </a:rPr>
                <a:t>пять раз</a:t>
              </a:r>
              <a:r>
                <a:rPr lang="ru-RU" sz="1200" dirty="0">
                  <a:latin typeface="Jost Regular"/>
                  <a:sym typeface="Jost Regular"/>
                </a:rPr>
                <a:t>. </a:t>
              </a:r>
              <a:endParaRPr lang="en-US" sz="1200" dirty="0">
                <a:latin typeface="Jost Regular"/>
              </a:endParaRPr>
            </a:p>
            <a:p>
              <a:pPr algn="just"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endParaRPr lang="en-US" sz="1200" dirty="0">
                <a:latin typeface="Jost Regular"/>
              </a:endParaRPr>
            </a:p>
            <a:p>
              <a:pPr algn="just"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200" dirty="0">
                  <a:latin typeface="Jost Regular"/>
                </a:rPr>
                <a:t>Потенциал инвестирования в данные ценные бумаги до 500 млрд руб. или 20-25 % от инвестиционного потенциала, доступного для финансирования инфраструктуры в 2021 году (Приложение 1</a:t>
              </a:r>
              <a:r>
                <a:rPr lang="ru-RU" sz="1200" dirty="0" smtClean="0">
                  <a:latin typeface="Jost Regular"/>
                </a:rPr>
                <a:t>).</a:t>
              </a:r>
              <a:endParaRPr lang="en-US" sz="1200" dirty="0">
                <a:latin typeface="Jost Regular"/>
              </a:endParaRPr>
            </a:p>
            <a:p>
              <a:pPr algn="just"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endParaRPr lang="en-US" sz="1200" dirty="0">
                <a:latin typeface="Jost Regular"/>
              </a:endParaRPr>
            </a:p>
            <a:p>
              <a:pPr algn="just" defTabSz="1125444">
                <a:defRPr sz="1000" spc="-29">
                  <a:latin typeface="Jost Regular"/>
                  <a:ea typeface="Jost Regular"/>
                  <a:cs typeface="Jost Regular"/>
                  <a:sym typeface="Jost Regular"/>
                </a:defRPr>
              </a:pPr>
              <a:r>
                <a:rPr lang="ru-RU" sz="1200" dirty="0">
                  <a:latin typeface="Jost Regular"/>
                </a:rPr>
                <a:t>Сдерживающим фактором реализации проектов на базе концессионных облигаций, СОПФ и СФО является дефицит качественно структурированных проектов, подготовленных под такой тип финансирования.</a:t>
              </a:r>
            </a:p>
          </p:txBody>
        </p:sp>
        <p:pic>
          <p:nvPicPr>
            <p:cNvPr id="20" name="для списка.png" descr="для списка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3589" y="1768605"/>
              <a:ext cx="222048" cy="152835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22" name="для списка.png" descr="для списка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3589" y="2253974"/>
              <a:ext cx="222048" cy="152835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23" name="для списка.png" descr="для списка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39566" y="2835493"/>
              <a:ext cx="222048" cy="152835"/>
            </a:xfrm>
            <a:prstGeom prst="rect">
              <a:avLst/>
            </a:prstGeom>
            <a:ln w="12700">
              <a:miter lim="400000"/>
            </a:ln>
          </p:spPr>
        </p:pic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6546310" y="1090394"/>
            <a:ext cx="5044807" cy="26184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348" y="3334490"/>
            <a:ext cx="5223660" cy="3040911"/>
          </a:xfrm>
          <a:prstGeom prst="rect">
            <a:avLst/>
          </a:prstGeom>
        </p:spPr>
      </p:pic>
      <p:sp>
        <p:nvSpPr>
          <p:cNvPr id="18" name="Прямоугольник"/>
          <p:cNvSpPr/>
          <p:nvPr/>
        </p:nvSpPr>
        <p:spPr>
          <a:xfrm>
            <a:off x="6334272" y="3862112"/>
            <a:ext cx="5587505" cy="2513289"/>
          </a:xfrm>
          <a:prstGeom prst="rect">
            <a:avLst/>
          </a:prstGeom>
          <a:solidFill>
            <a:srgbClr val="FAF2EA"/>
          </a:solidFill>
          <a:ln w="12700">
            <a:miter lim="400000"/>
          </a:ln>
        </p:spPr>
        <p:txBody>
          <a:bodyPr lIns="43959" tIns="43959" rIns="43959" bIns="43959" anchor="ctr"/>
          <a:lstStyle/>
          <a:p>
            <a:pPr algn="ctr">
              <a:lnSpc>
                <a:spcPct val="100000"/>
              </a:lnSpc>
              <a:defRPr sz="1400" spc="0">
                <a:solidFill>
                  <a:srgbClr val="FFFFFF"/>
                </a:solidFill>
              </a:defRPr>
            </a:pPr>
            <a:endParaRPr sz="1723"/>
          </a:p>
        </p:txBody>
      </p:sp>
      <p:sp>
        <p:nvSpPr>
          <p:cNvPr id="19" name="TextBox 3"/>
          <p:cNvSpPr txBox="1"/>
          <p:nvPr/>
        </p:nvSpPr>
        <p:spPr>
          <a:xfrm>
            <a:off x="6894331" y="3891905"/>
            <a:ext cx="4981400" cy="22742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6268" tIns="56268" rIns="56268" bIns="56268">
            <a:spAutoFit/>
          </a:bodyPr>
          <a:lstStyle/>
          <a:p>
            <a:pPr algn="just" defTabSz="1125444">
              <a:defRPr sz="1000" spc="-29">
                <a:latin typeface="Jost Regular"/>
                <a:ea typeface="Jost Regular"/>
                <a:cs typeface="Jost Regular"/>
                <a:sym typeface="Jost Regular"/>
              </a:defRPr>
            </a:pPr>
            <a:r>
              <a:rPr lang="ru-RU" sz="1200" dirty="0"/>
              <a:t>Средняя ставка купона по концессионным и инфраструктурным облигациям в 2020 году снизилась до 7,14 % (на 1,32 п. п.), а средневзвешенная — до 6,91 % (на 1,13 п. п.). </a:t>
            </a:r>
          </a:p>
          <a:p>
            <a:pPr algn="just" defTabSz="1125444">
              <a:defRPr sz="1000" spc="-29">
                <a:latin typeface="Jost Regular"/>
                <a:ea typeface="Jost Regular"/>
                <a:cs typeface="Jost Regular"/>
                <a:sym typeface="Jost Regular"/>
              </a:defRPr>
            </a:pPr>
            <a:endParaRPr sz="1200" dirty="0"/>
          </a:p>
          <a:p>
            <a:pPr algn="just" defTabSz="1125444">
              <a:defRPr sz="1000" spc="-29">
                <a:latin typeface="Jost Regular"/>
                <a:ea typeface="Jost Regular"/>
                <a:cs typeface="Jost Regular"/>
                <a:sym typeface="Jost Regular"/>
              </a:defRPr>
            </a:pPr>
            <a:r>
              <a:rPr lang="ru-RU" sz="1200" dirty="0"/>
              <a:t>На конец 2019 года 80 % инфраструктурных облигаций и облигаций проектного финансирования в мире</a:t>
            </a:r>
            <a:r>
              <a:rPr lang="en-US" sz="1200" dirty="0"/>
              <a:t> - c</a:t>
            </a:r>
            <a:r>
              <a:rPr lang="ru-RU" sz="1200" dirty="0"/>
              <a:t> инвестиционным уровнем кредитного рейтинга, только 40 % выпусков облигаций, нефинансовыми и корпоративными эмитентами, обладали аналогичным кредитным качеством.</a:t>
            </a:r>
          </a:p>
          <a:p>
            <a:pPr algn="just" defTabSz="1125444">
              <a:defRPr sz="1000" spc="-29">
                <a:latin typeface="Jost Regular"/>
                <a:ea typeface="Jost Regular"/>
                <a:cs typeface="Jost Regular"/>
                <a:sym typeface="Jost Regular"/>
              </a:defRPr>
            </a:pPr>
            <a:endParaRPr lang="ru-RU" sz="1200" dirty="0"/>
          </a:p>
          <a:p>
            <a:pPr algn="just" defTabSz="1125444">
              <a:defRPr sz="1000" spc="-29">
                <a:latin typeface="Jost Regular"/>
                <a:ea typeface="Jost Regular"/>
                <a:cs typeface="Jost Regular"/>
                <a:sym typeface="Jost Regular"/>
              </a:defRPr>
            </a:pPr>
            <a:r>
              <a:rPr lang="ru-RU" sz="1200" dirty="0"/>
              <a:t>Важным преимуществом проектных и инфраструктурных облигаций является то, что СОПФ/СФО «защищено» от требований третьих лиц кроме владельцев облигаций. </a:t>
            </a:r>
          </a:p>
        </p:txBody>
      </p:sp>
      <p:pic>
        <p:nvPicPr>
          <p:cNvPr id="24" name="для списка.png" descr="для списка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9375" y="5590162"/>
            <a:ext cx="322281" cy="231196"/>
          </a:xfrm>
          <a:prstGeom prst="rect">
            <a:avLst/>
          </a:prstGeom>
          <a:ln w="12700">
            <a:miter lim="400000"/>
          </a:ln>
        </p:spPr>
      </p:pic>
      <p:pic>
        <p:nvPicPr>
          <p:cNvPr id="25" name="для списка.png" descr="для списка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9375" y="3958497"/>
            <a:ext cx="322281" cy="231196"/>
          </a:xfrm>
          <a:prstGeom prst="rect">
            <a:avLst/>
          </a:prstGeom>
          <a:ln w="12700">
            <a:miter lim="400000"/>
          </a:ln>
        </p:spPr>
      </p:pic>
      <p:pic>
        <p:nvPicPr>
          <p:cNvPr id="26" name="для списка.png" descr="для списка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9375" y="4604575"/>
            <a:ext cx="322281" cy="231196"/>
          </a:xfrm>
          <a:prstGeom prst="rect">
            <a:avLst/>
          </a:prstGeom>
          <a:ln w="12700">
            <a:miter lim="400000"/>
          </a:ln>
        </p:spPr>
      </p:pic>
      <p:sp>
        <p:nvSpPr>
          <p:cNvPr id="27" name="Номер слайда"/>
          <p:cNvSpPr txBox="1">
            <a:spLocks noGrp="1"/>
          </p:cNvSpPr>
          <p:nvPr>
            <p:ph type="sldNum" sz="quarter" idx="4294967295"/>
          </p:nvPr>
        </p:nvSpPr>
        <p:spPr>
          <a:xfrm>
            <a:off x="11591117" y="6375401"/>
            <a:ext cx="284614" cy="292099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E49044"/>
                </a:solidFill>
                <a:latin typeface="Jost Regular"/>
                <a:ea typeface="Jost Regular"/>
                <a:cs typeface="Jost Regular"/>
                <a:sym typeface="Jost Regular"/>
              </a:defRPr>
            </a:lvl1pPr>
          </a:lstStyle>
          <a:p>
            <a:fld id="{86CB4B4D-7CA3-9044-876B-883B54F8677D}" type="slidenum">
              <a:t>8</a:t>
            </a:fld>
            <a:endParaRPr dirty="0"/>
          </a:p>
        </p:txBody>
      </p:sp>
      <p:sp>
        <p:nvSpPr>
          <p:cNvPr id="28" name="Прямоугольник"/>
          <p:cNvSpPr/>
          <p:nvPr/>
        </p:nvSpPr>
        <p:spPr>
          <a:xfrm>
            <a:off x="-1" y="0"/>
            <a:ext cx="12192001" cy="1050865"/>
          </a:xfrm>
          <a:prstGeom prst="rect">
            <a:avLst/>
          </a:prstGeom>
          <a:solidFill>
            <a:srgbClr val="4B4A4A"/>
          </a:solidFill>
          <a:ln w="12700">
            <a:miter lim="400000"/>
          </a:ln>
        </p:spPr>
        <p:txBody>
          <a:bodyPr lIns="43959" tIns="43959" rIns="43959" bIns="43959" anchor="ctr"/>
          <a:lstStyle/>
          <a:p>
            <a:pPr algn="ctr">
              <a:lnSpc>
                <a:spcPct val="100000"/>
              </a:lnSpc>
              <a:defRPr sz="1400" spc="0">
                <a:solidFill>
                  <a:srgbClr val="E49044"/>
                </a:solidFill>
              </a:defRPr>
            </a:pPr>
            <a:endParaRPr sz="1723"/>
          </a:p>
        </p:txBody>
      </p:sp>
      <p:pic>
        <p:nvPicPr>
          <p:cNvPr id="29" name="Изображение" descr="Изображение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44617" y="129403"/>
            <a:ext cx="666865" cy="784801"/>
          </a:xfrm>
          <a:prstGeom prst="rect">
            <a:avLst/>
          </a:prstGeom>
          <a:ln w="12700">
            <a:miter lim="400000"/>
          </a:ln>
        </p:spPr>
      </p:pic>
      <p:sp>
        <p:nvSpPr>
          <p:cNvPr id="385" name="Основные направления деятельности"/>
          <p:cNvSpPr txBox="1"/>
          <p:nvPr/>
        </p:nvSpPr>
        <p:spPr>
          <a:xfrm>
            <a:off x="666031" y="149102"/>
            <a:ext cx="9630234" cy="827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3959" tIns="43959" rIns="43959" bIns="43959" anchor="ctr">
            <a:spAutoFit/>
          </a:bodyPr>
          <a:lstStyle/>
          <a:p>
            <a:pPr>
              <a:lnSpc>
                <a:spcPct val="100000"/>
              </a:lnSpc>
              <a:defRPr sz="2100" b="1" cap="all" spc="42">
                <a:solidFill>
                  <a:srgbClr val="FFFFFF"/>
                </a:solidFill>
                <a:latin typeface="Jost Bold"/>
                <a:ea typeface="Jost Bold"/>
                <a:cs typeface="Jost Bold"/>
                <a:sym typeface="Jost Bold"/>
              </a:defRPr>
            </a:pPr>
            <a:r>
              <a:rPr lang="ru-RU" sz="2400" dirty="0"/>
              <a:t>Видение стратегии инвестирования в сектор транспортной инфраструктуры</a:t>
            </a:r>
            <a:endParaRPr sz="2400" dirty="0"/>
          </a:p>
        </p:txBody>
      </p:sp>
    </p:spTree>
    <p:extLst>
      <p:ext uri="{BB962C8B-B14F-4D97-AF65-F5344CB8AC3E}">
        <p14:creationId xmlns:p14="http://schemas.microsoft.com/office/powerpoint/2010/main" val="51943936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Прямоугольник"/>
          <p:cNvSpPr/>
          <p:nvPr/>
        </p:nvSpPr>
        <p:spPr>
          <a:xfrm>
            <a:off x="-1" y="0"/>
            <a:ext cx="12192001" cy="1050865"/>
          </a:xfrm>
          <a:prstGeom prst="rect">
            <a:avLst/>
          </a:prstGeom>
          <a:solidFill>
            <a:srgbClr val="4B4A4A"/>
          </a:solidFill>
          <a:ln w="12700">
            <a:miter lim="400000"/>
          </a:ln>
        </p:spPr>
        <p:txBody>
          <a:bodyPr lIns="43959" tIns="43959" rIns="43959" bIns="43959" anchor="ctr"/>
          <a:lstStyle/>
          <a:p>
            <a:pPr algn="ctr">
              <a:lnSpc>
                <a:spcPct val="100000"/>
              </a:lnSpc>
              <a:defRPr sz="1400" spc="0">
                <a:solidFill>
                  <a:srgbClr val="E49044"/>
                </a:solidFill>
              </a:defRPr>
            </a:pPr>
            <a:endParaRPr sz="1723"/>
          </a:p>
        </p:txBody>
      </p:sp>
      <p:sp>
        <p:nvSpPr>
          <p:cNvPr id="302" name="Государственные приоритеты развития транспортной инфраструктуры"/>
          <p:cNvSpPr txBox="1"/>
          <p:nvPr/>
        </p:nvSpPr>
        <p:spPr>
          <a:xfrm>
            <a:off x="660400" y="157872"/>
            <a:ext cx="10011822" cy="827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3959" tIns="43959" rIns="43959" bIns="43959" anchor="ctr">
            <a:spAutoFit/>
          </a:bodyPr>
          <a:lstStyle>
            <a:lvl1pPr>
              <a:lnSpc>
                <a:spcPct val="100000"/>
              </a:lnSpc>
              <a:defRPr sz="2100" b="1" cap="all" spc="42">
                <a:solidFill>
                  <a:srgbClr val="FFFFFF"/>
                </a:solidFill>
                <a:latin typeface="Jost Bold"/>
                <a:ea typeface="Jost Bold"/>
                <a:cs typeface="Jost Bold"/>
                <a:sym typeface="Jost Bold"/>
              </a:defRPr>
            </a:lvl1pPr>
          </a:lstStyle>
          <a:p>
            <a:pPr>
              <a:defRPr sz="2100" b="1" cap="all" spc="42">
                <a:solidFill>
                  <a:srgbClr val="FFFFFF"/>
                </a:solidFill>
                <a:latin typeface="Jost Bold"/>
                <a:ea typeface="Jost Bold"/>
                <a:cs typeface="Jost Bold"/>
                <a:sym typeface="Jost Bold"/>
              </a:defRPr>
            </a:pPr>
            <a:r>
              <a:rPr lang="ru-RU" sz="2400" dirty="0"/>
              <a:t>Видение стратегии инвестирования в сектор транспортной инфраструктуры. Приложение.</a:t>
            </a:r>
          </a:p>
        </p:txBody>
      </p:sp>
      <p:pic>
        <p:nvPicPr>
          <p:cNvPr id="303" name="Изображение" descr="Изображение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4617" y="129403"/>
            <a:ext cx="666865" cy="784801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TextBox 3"/>
          <p:cNvSpPr txBox="1"/>
          <p:nvPr/>
        </p:nvSpPr>
        <p:spPr>
          <a:xfrm>
            <a:off x="875695" y="1217686"/>
            <a:ext cx="10500126" cy="2826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3959" tIns="43959" rIns="43959" bIns="43959" numCol="1" spcCol="38100" rtlCol="0" anchor="ctr">
            <a:spAutoFit/>
          </a:bodyPr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Jost Regular"/>
                <a:ea typeface="Jost" pitchFamily="2" charset="-52"/>
              </a:rPr>
              <a:t>Обзор источников финансирования инфраструктуры в 2021-2022 году, включая инфраструктурные облигации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4282950"/>
              </p:ext>
            </p:extLst>
          </p:nvPr>
        </p:nvGraphicFramePr>
        <p:xfrm>
          <a:off x="630640" y="1650781"/>
          <a:ext cx="10930717" cy="4724620"/>
        </p:xfrm>
        <a:graphic>
          <a:graphicData uri="http://schemas.openxmlformats.org/drawingml/2006/table">
            <a:tbl>
              <a:tblPr/>
              <a:tblGrid>
                <a:gridCol w="4660900">
                  <a:extLst>
                    <a:ext uri="{9D8B030D-6E8A-4147-A177-3AD203B41FA5}">
                      <a16:colId xmlns:a16="http://schemas.microsoft.com/office/drawing/2014/main" val="919515894"/>
                    </a:ext>
                  </a:extLst>
                </a:gridCol>
                <a:gridCol w="2627702">
                  <a:extLst>
                    <a:ext uri="{9D8B030D-6E8A-4147-A177-3AD203B41FA5}">
                      <a16:colId xmlns:a16="http://schemas.microsoft.com/office/drawing/2014/main" val="2392723501"/>
                    </a:ext>
                  </a:extLst>
                </a:gridCol>
                <a:gridCol w="3642115">
                  <a:extLst>
                    <a:ext uri="{9D8B030D-6E8A-4147-A177-3AD203B41FA5}">
                      <a16:colId xmlns:a16="http://schemas.microsoft.com/office/drawing/2014/main" val="536684390"/>
                    </a:ext>
                  </a:extLst>
                </a:gridCol>
              </a:tblGrid>
              <a:tr h="6472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Источники финансирования </a:t>
                      </a:r>
                      <a:r>
                        <a:rPr kumimoji="0" lang="ru-RU" sz="1200" b="1" i="0" u="none" strike="noStrike" cap="none" spc="-29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Tx/>
                          <a:latin typeface="Jost Regular"/>
                          <a:ea typeface="Jost Regular"/>
                          <a:cs typeface="Jost Regular"/>
                          <a:sym typeface="Helvetica Neue Light"/>
                        </a:rPr>
                        <a:t>инфраструктурных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проектов РФ в 2021-2022 году 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Jost Regular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2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Доступные средства для финансирования, </a:t>
                      </a:r>
                      <a:r>
                        <a:rPr lang="ru-RU" sz="1200" b="1" dirty="0" err="1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млрд.руб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Jost Regular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2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Прогноз ожидаемых инвестиций в инфраструктуру на 2021 год, млрд руб. 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Jost Regular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2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7767748"/>
                  </a:ext>
                </a:extLst>
              </a:tr>
              <a:tr h="2977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Крупнейшие банки с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госучастием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1150-1320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340-380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4374551"/>
                  </a:ext>
                </a:extLst>
              </a:tr>
              <a:tr h="3482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Частные банки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2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120-135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2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2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6091968"/>
                  </a:ext>
                </a:extLst>
              </a:tr>
              <a:tr h="45942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Госбанки 2-го круга, государственные и межгосударственные институты развития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120-130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571828"/>
                  </a:ext>
                </a:extLst>
              </a:tr>
              <a:tr h="2977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Банк развития БРИКС (NDB)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2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70-80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2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20-30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2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0731144"/>
                  </a:ext>
                </a:extLst>
              </a:tr>
              <a:tr h="5402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Азиатский банк инфраструктурных инвестиций (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Asian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Infrastructure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Investment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Bank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AIIB/АБИИ)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150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15-20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077811"/>
                  </a:ext>
                </a:extLst>
              </a:tr>
              <a:tr h="2106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ВЭБ.РФ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2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45-60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2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15-30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2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0756050"/>
                  </a:ext>
                </a:extLst>
              </a:tr>
              <a:tr h="4466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НПФ, которые уже инвестируют в инфраструктуру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175-190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60-65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7230981"/>
                  </a:ext>
                </a:extLst>
              </a:tr>
              <a:tr h="3644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НПФы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которые готовятся выйти на инфраструктурный рынок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2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45-70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2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8-15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2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2213"/>
                  </a:ext>
                </a:extLst>
              </a:tr>
              <a:tr h="2106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Страховые компании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160-225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3170166"/>
                  </a:ext>
                </a:extLst>
              </a:tr>
              <a:tr h="2106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РФПИ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2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300-370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2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2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084097"/>
                  </a:ext>
                </a:extLst>
              </a:tr>
              <a:tr h="2106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Частные инвесторы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130-137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22-55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3916629"/>
                  </a:ext>
                </a:extLst>
              </a:tr>
              <a:tr h="2106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Подрядчики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2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2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2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965714"/>
                  </a:ext>
                </a:extLst>
              </a:tr>
              <a:tr h="2698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Итого: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2490-2892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Jost Regular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510-695 </a:t>
                      </a:r>
                    </a:p>
                  </a:txBody>
                  <a:tcPr marL="65090" marR="6509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9863089"/>
                  </a:ext>
                </a:extLst>
              </a:tr>
            </a:tbl>
          </a:graphicData>
        </a:graphic>
      </p:graphicFrame>
      <p:sp>
        <p:nvSpPr>
          <p:cNvPr id="8" name="Номер слайда"/>
          <p:cNvSpPr txBox="1">
            <a:spLocks noGrp="1"/>
          </p:cNvSpPr>
          <p:nvPr>
            <p:ph type="sldNum" sz="quarter" idx="4294967295"/>
          </p:nvPr>
        </p:nvSpPr>
        <p:spPr>
          <a:xfrm>
            <a:off x="11591117" y="6375401"/>
            <a:ext cx="284614" cy="292099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>
            <a:lvl1pPr>
              <a:defRPr>
                <a:solidFill>
                  <a:srgbClr val="E49044"/>
                </a:solidFill>
                <a:latin typeface="Jost Regular"/>
                <a:ea typeface="Jost Regular"/>
                <a:cs typeface="Jost Regular"/>
                <a:sym typeface="Jost Regular"/>
              </a:defRPr>
            </a:lvl1pPr>
          </a:lstStyle>
          <a:p>
            <a:fld id="{86CB4B4D-7CA3-9044-876B-883B54F8677D}" type="slidenum">
              <a:t>9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317155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35717" tIns="35717" rIns="35717" bIns="35717" numCol="1" spcCol="38100" rtlCol="0" anchor="ctr">
        <a:spAutoFit/>
      </a:bodyPr>
      <a:lstStyle>
        <a:defPPr marL="0" marR="0" indent="0" algn="l" defTabSz="410764" rtl="0" fontAlgn="auto" latinLnBrk="0" hangingPunct="0">
          <a:lnSpc>
            <a:spcPct val="9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100" b="0" i="0" u="none" strike="noStrike" cap="none" spc="-22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35717" tIns="35717" rIns="35717" bIns="35717" numCol="1" spcCol="38100" rtlCol="0" anchor="ctr">
        <a:spAutoFit/>
      </a:bodyPr>
      <a:lstStyle>
        <a:defPPr marL="0" marR="0" indent="0" algn="l" defTabSz="410764" rtl="0" fontAlgn="auto" latinLnBrk="0" hangingPunct="0">
          <a:lnSpc>
            <a:spcPct val="9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100" b="0" i="0" u="none" strike="noStrike" cap="none" spc="-22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35717" tIns="35717" rIns="35717" bIns="35717" numCol="1" spcCol="38100" rtlCol="0" anchor="ctr">
        <a:spAutoFit/>
      </a:bodyPr>
      <a:lstStyle>
        <a:defPPr marL="0" marR="0" indent="0" algn="l" defTabSz="410764" rtl="0" fontAlgn="auto" latinLnBrk="0" hangingPunct="0">
          <a:lnSpc>
            <a:spcPct val="9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100" b="0" i="0" u="none" strike="noStrike" cap="none" spc="-22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35717" tIns="35717" rIns="35717" bIns="35717" numCol="1" spcCol="38100" rtlCol="0" anchor="ctr">
        <a:spAutoFit/>
      </a:bodyPr>
      <a:lstStyle>
        <a:defPPr marL="0" marR="0" indent="0" algn="l" defTabSz="410764" rtl="0" fontAlgn="auto" latinLnBrk="0" hangingPunct="0">
          <a:lnSpc>
            <a:spcPct val="9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100" b="0" i="0" u="none" strike="noStrike" cap="none" spc="-22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7746</TotalTime>
  <Words>956</Words>
  <Application>Microsoft Office PowerPoint</Application>
  <PresentationFormat>Широкоэкранный</PresentationFormat>
  <Paragraphs>161</Paragraphs>
  <Slides>9</Slides>
  <Notes>3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14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24" baseType="lpstr">
      <vt:lpstr>Arial Black</vt:lpstr>
      <vt:lpstr>Calibri</vt:lpstr>
      <vt:lpstr>Helvetica Light</vt:lpstr>
      <vt:lpstr>Helvetica Neue</vt:lpstr>
      <vt:lpstr>Helvetica Neue Light</vt:lpstr>
      <vt:lpstr>Helvetica Neue Medium</vt:lpstr>
      <vt:lpstr>Jost</vt:lpstr>
      <vt:lpstr>Jost Bold</vt:lpstr>
      <vt:lpstr>Jost Light</vt:lpstr>
      <vt:lpstr>Jost Medium</vt:lpstr>
      <vt:lpstr>Jost Regular</vt:lpstr>
      <vt:lpstr>Jost SemiBold</vt:lpstr>
      <vt:lpstr>Tahoma</vt:lpstr>
      <vt:lpstr>Times New Roman</vt:lpstr>
      <vt:lpstr>White</vt:lpstr>
      <vt:lpstr>Группа компаний «АБЗ-1» инжиниринг. дорожное строительство. инновации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Цуканов Дмитрий Юрьевич</dc:creator>
  <cp:lastModifiedBy>Шемерянкина Лада Евгеньевна</cp:lastModifiedBy>
  <cp:revision>164</cp:revision>
  <dcterms:modified xsi:type="dcterms:W3CDTF">2021-05-19T21:54:25Z</dcterms:modified>
</cp:coreProperties>
</file>